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 id="2147483672" r:id="rId2"/>
  </p:sldMasterIdLst>
  <p:notesMasterIdLst>
    <p:notesMasterId r:id="rId43"/>
  </p:notesMasterIdLst>
  <p:sldIdLst>
    <p:sldId id="306" r:id="rId3"/>
    <p:sldId id="307" r:id="rId4"/>
    <p:sldId id="305" r:id="rId5"/>
    <p:sldId id="308" r:id="rId6"/>
    <p:sldId id="331" r:id="rId7"/>
    <p:sldId id="333" r:id="rId8"/>
    <p:sldId id="335" r:id="rId9"/>
    <p:sldId id="337" r:id="rId10"/>
    <p:sldId id="338" r:id="rId11"/>
    <p:sldId id="346" r:id="rId12"/>
    <p:sldId id="347" r:id="rId13"/>
    <p:sldId id="348" r:id="rId14"/>
    <p:sldId id="349" r:id="rId15"/>
    <p:sldId id="350" r:id="rId16"/>
    <p:sldId id="309" r:id="rId17"/>
    <p:sldId id="319" r:id="rId18"/>
    <p:sldId id="317" r:id="rId19"/>
    <p:sldId id="320" r:id="rId20"/>
    <p:sldId id="328" r:id="rId21"/>
    <p:sldId id="351" r:id="rId22"/>
    <p:sldId id="352" r:id="rId23"/>
    <p:sldId id="326" r:id="rId24"/>
    <p:sldId id="318" r:id="rId25"/>
    <p:sldId id="353" r:id="rId26"/>
    <p:sldId id="360" r:id="rId27"/>
    <p:sldId id="311" r:id="rId28"/>
    <p:sldId id="339" r:id="rId29"/>
    <p:sldId id="341" r:id="rId30"/>
    <p:sldId id="342" r:id="rId31"/>
    <p:sldId id="343" r:id="rId32"/>
    <p:sldId id="344" r:id="rId33"/>
    <p:sldId id="345" r:id="rId34"/>
    <p:sldId id="324" r:id="rId35"/>
    <p:sldId id="354" r:id="rId36"/>
    <p:sldId id="355" r:id="rId37"/>
    <p:sldId id="356" r:id="rId38"/>
    <p:sldId id="357" r:id="rId39"/>
    <p:sldId id="361" r:id="rId40"/>
    <p:sldId id="362" r:id="rId41"/>
    <p:sldId id="363"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9" initials="w" lastIdx="1" clrIdx="0">
    <p:extLst>
      <p:ext uri="{19B8F6BF-5375-455C-9EA6-DF929625EA0E}">
        <p15:presenceInfo xmlns:p15="http://schemas.microsoft.com/office/powerpoint/2012/main" userId="d5fcdb76026714c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2C8B"/>
    <a:srgbClr val="F5B234"/>
    <a:srgbClr val="DF5B9D"/>
    <a:srgbClr val="F49C1D"/>
    <a:srgbClr val="C94884"/>
    <a:srgbClr val="4CA2CD"/>
    <a:srgbClr val="B3D5AD"/>
    <a:srgbClr val="A5D3F2"/>
    <a:srgbClr val="77BEC2"/>
    <a:srgbClr val="7BCAC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3" autoAdjust="0"/>
    <p:restoredTop sz="79266" autoAdjust="0"/>
  </p:normalViewPr>
  <p:slideViewPr>
    <p:cSldViewPr snapToGrid="0">
      <p:cViewPr varScale="1">
        <p:scale>
          <a:sx n="70" d="100"/>
          <a:sy n="70" d="100"/>
        </p:scale>
        <p:origin x="161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image" Target="../media/image3.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21.wmf"/><Relationship Id="rId1" Type="http://schemas.openxmlformats.org/officeDocument/2006/relationships/image" Target="../media/image76.wmf"/><Relationship Id="rId5" Type="http://schemas.openxmlformats.org/officeDocument/2006/relationships/image" Target="../media/image79.emf"/><Relationship Id="rId4" Type="http://schemas.openxmlformats.org/officeDocument/2006/relationships/image" Target="../media/image78.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2.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image" Target="../media/image8.wmf"/><Relationship Id="rId4"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12.wmf"/><Relationship Id="rId1" Type="http://schemas.openxmlformats.org/officeDocument/2006/relationships/image" Target="../media/image11.emf"/><Relationship Id="rId5" Type="http://schemas.openxmlformats.org/officeDocument/2006/relationships/image" Target="../media/image15.e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image" Target="../media/image16.wmf"/><Relationship Id="rId5" Type="http://schemas.openxmlformats.org/officeDocument/2006/relationships/image" Target="../media/image20.emf"/><Relationship Id="rId4" Type="http://schemas.openxmlformats.org/officeDocument/2006/relationships/image" Target="../media/image1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image" Target="../media/image24.wmf"/><Relationship Id="rId7" Type="http://schemas.openxmlformats.org/officeDocument/2006/relationships/image" Target="../media/image28.wmf"/><Relationship Id="rId2" Type="http://schemas.openxmlformats.org/officeDocument/2006/relationships/image" Target="../media/image23.wmf"/><Relationship Id="rId1" Type="http://schemas.openxmlformats.org/officeDocument/2006/relationships/image" Target="../media/image22.wmf"/><Relationship Id="rId6" Type="http://schemas.openxmlformats.org/officeDocument/2006/relationships/image" Target="../media/image27.wmf"/><Relationship Id="rId11" Type="http://schemas.openxmlformats.org/officeDocument/2006/relationships/image" Target="../media/image32.wmf"/><Relationship Id="rId5" Type="http://schemas.openxmlformats.org/officeDocument/2006/relationships/image" Target="../media/image26.emf"/><Relationship Id="rId10" Type="http://schemas.openxmlformats.org/officeDocument/2006/relationships/image" Target="../media/image31.wmf"/><Relationship Id="rId4" Type="http://schemas.openxmlformats.org/officeDocument/2006/relationships/image" Target="../media/image25.emf"/><Relationship Id="rId9" Type="http://schemas.openxmlformats.org/officeDocument/2006/relationships/image" Target="../media/image30.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5.wmf"/><Relationship Id="rId7" Type="http://schemas.openxmlformats.org/officeDocument/2006/relationships/image" Target="../media/image39.emf"/><Relationship Id="rId2" Type="http://schemas.openxmlformats.org/officeDocument/2006/relationships/image" Target="../media/image34.wmf"/><Relationship Id="rId1" Type="http://schemas.openxmlformats.org/officeDocument/2006/relationships/image" Target="../media/image33.wmf"/><Relationship Id="rId6" Type="http://schemas.openxmlformats.org/officeDocument/2006/relationships/image" Target="../media/image38.emf"/><Relationship Id="rId5" Type="http://schemas.openxmlformats.org/officeDocument/2006/relationships/image" Target="../media/image37.wmf"/><Relationship Id="rId4" Type="http://schemas.openxmlformats.org/officeDocument/2006/relationships/image" Target="../media/image3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image" Target="../media/image40.wmf"/><Relationship Id="rId4" Type="http://schemas.openxmlformats.org/officeDocument/2006/relationships/image" Target="../media/image4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2022/6/3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vmlDrawing" Target="../drawings/vmlDrawing10.vml"/><Relationship Id="rId5" Type="http://schemas.openxmlformats.org/officeDocument/2006/relationships/image" Target="../media/image44.emf"/><Relationship Id="rId4" Type="http://schemas.openxmlformats.org/officeDocument/2006/relationships/oleObject" Target="../embeddings/oleObject43.bin"/></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vmlDrawing" Target="../drawings/vmlDrawing12.vml"/><Relationship Id="rId5" Type="http://schemas.openxmlformats.org/officeDocument/2006/relationships/image" Target="../media/image44.emf"/><Relationship Id="rId4" Type="http://schemas.openxmlformats.org/officeDocument/2006/relationships/oleObject" Target="../embeddings/oleObject46.bin"/></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ABE927-8190-4C62-B0D3-B83895E7364D}"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69115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接下来介绍三维实体单元</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我们在程序中增加了两种单元，分别是三维线性单元</a:t>
            </a:r>
            <a:r>
              <a:rPr lang="en-US" altLang="zh-CN" sz="1200" dirty="0" smtClean="0">
                <a:latin typeface="黑体" panose="02010609060101010101" pitchFamily="49" charset="-122"/>
                <a:ea typeface="黑体" panose="02010609060101010101" pitchFamily="49" charset="-122"/>
              </a:rPr>
              <a:t>C3D8</a:t>
            </a:r>
            <a:r>
              <a:rPr lang="zh-CN" altLang="en-US" sz="1200" dirty="0" smtClean="0">
                <a:latin typeface="黑体" panose="02010609060101010101" pitchFamily="49" charset="-122"/>
                <a:ea typeface="黑体" panose="02010609060101010101" pitchFamily="49" charset="-122"/>
              </a:rPr>
              <a:t>和三维高阶单元</a:t>
            </a:r>
            <a:r>
              <a:rPr lang="en-US" altLang="zh-CN" sz="1200" dirty="0" smtClean="0">
                <a:latin typeface="黑体" panose="02010609060101010101" pitchFamily="49" charset="-122"/>
                <a:ea typeface="黑体" panose="02010609060101010101" pitchFamily="49" charset="-122"/>
              </a:rPr>
              <a:t>C3D20</a:t>
            </a:r>
          </a:p>
          <a:p>
            <a:r>
              <a:rPr lang="zh-CN" altLang="en-US" sz="1200" dirty="0" smtClean="0">
                <a:latin typeface="黑体" panose="02010609060101010101" pitchFamily="49" charset="-122"/>
                <a:ea typeface="黑体" panose="02010609060101010101" pitchFamily="49" charset="-122"/>
              </a:rPr>
              <a:t>两种单元的节点编号和形函数如下</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18737750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有限元的一个基本思想是通过单元节点位移插值得到其他值，</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单元内任一点的位移通过形函数</a:t>
            </a:r>
            <a:r>
              <a:rPr lang="en-US" altLang="zh-CN" sz="1200" dirty="0" smtClean="0">
                <a:latin typeface="黑体" panose="02010609060101010101" pitchFamily="49" charset="-122"/>
                <a:ea typeface="黑体" panose="02010609060101010101" pitchFamily="49" charset="-122"/>
              </a:rPr>
              <a:t>N</a:t>
            </a:r>
            <a:r>
              <a:rPr lang="zh-CN" altLang="en-US" sz="1200" dirty="0" smtClean="0">
                <a:latin typeface="黑体" panose="02010609060101010101" pitchFamily="49" charset="-122"/>
                <a:ea typeface="黑体" panose="02010609060101010101" pitchFamily="49" charset="-122"/>
              </a:rPr>
              <a:t>插值得到，应变通过应变矩阵</a:t>
            </a:r>
            <a:r>
              <a:rPr lang="en-US" altLang="zh-CN" sz="1200" dirty="0" smtClean="0">
                <a:latin typeface="黑体" panose="02010609060101010101" pitchFamily="49" charset="-122"/>
                <a:ea typeface="黑体" panose="02010609060101010101" pitchFamily="49" charset="-122"/>
              </a:rPr>
              <a:t>B</a:t>
            </a:r>
            <a:r>
              <a:rPr lang="zh-CN" altLang="en-US" sz="1200" dirty="0" smtClean="0">
                <a:latin typeface="黑体" panose="02010609060101010101" pitchFamily="49" charset="-122"/>
                <a:ea typeface="黑体" panose="02010609060101010101" pitchFamily="49" charset="-122"/>
              </a:rPr>
              <a:t>插值得到，物理矩阵</a:t>
            </a:r>
            <a:r>
              <a:rPr lang="en-US" altLang="zh-CN" sz="1200" dirty="0" smtClean="0">
                <a:latin typeface="黑体" panose="02010609060101010101" pitchFamily="49" charset="-122"/>
                <a:ea typeface="黑体" panose="02010609060101010101" pitchFamily="49" charset="-122"/>
              </a:rPr>
              <a:t>D</a:t>
            </a:r>
            <a:r>
              <a:rPr lang="zh-CN" altLang="en-US" sz="1200" dirty="0" smtClean="0">
                <a:latin typeface="黑体" panose="02010609060101010101" pitchFamily="49" charset="-122"/>
                <a:ea typeface="黑体" panose="02010609060101010101" pitchFamily="49" charset="-122"/>
              </a:rPr>
              <a:t>乘应变即可得到应力</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其中应变矩阵需要形函数对</a:t>
            </a:r>
            <a:r>
              <a:rPr lang="en-US" altLang="zh-CN" sz="1200" dirty="0" smtClean="0">
                <a:latin typeface="黑体" panose="02010609060101010101" pitchFamily="49" charset="-122"/>
                <a:ea typeface="黑体" panose="02010609060101010101" pitchFamily="49" charset="-122"/>
              </a:rPr>
              <a:t>xyz</a:t>
            </a:r>
            <a:r>
              <a:rPr lang="zh-CN" altLang="en-US" sz="1200" dirty="0" smtClean="0">
                <a:latin typeface="黑体" panose="02010609060101010101" pitchFamily="49" charset="-122"/>
                <a:ea typeface="黑体" panose="02010609060101010101" pitchFamily="49" charset="-122"/>
              </a:rPr>
              <a:t>坐标的导数，可以通过</a:t>
            </a:r>
            <a:r>
              <a:rPr lang="en-US" altLang="zh-CN" sz="1200" dirty="0" err="1" smtClean="0">
                <a:latin typeface="黑体" panose="02010609060101010101" pitchFamily="49" charset="-122"/>
                <a:ea typeface="黑体" panose="02010609060101010101" pitchFamily="49" charset="-122"/>
              </a:rPr>
              <a:t>jacobi</a:t>
            </a:r>
            <a:r>
              <a:rPr lang="zh-CN" altLang="en-US" sz="1200" dirty="0" smtClean="0">
                <a:latin typeface="黑体" panose="02010609060101010101" pitchFamily="49" charset="-122"/>
                <a:ea typeface="黑体" panose="02010609060101010101" pitchFamily="49" charset="-122"/>
              </a:rPr>
              <a:t>矩阵求得</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12056536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黑体" panose="02010609060101010101" pitchFamily="49" charset="-122"/>
                <a:ea typeface="黑体" panose="02010609060101010101" pitchFamily="49" charset="-122"/>
              </a:rPr>
              <a:t>Jacobi</a:t>
            </a:r>
            <a:r>
              <a:rPr lang="zh-CN" altLang="en-US" dirty="0" smtClean="0">
                <a:latin typeface="黑体" panose="02010609060101010101" pitchFamily="49" charset="-122"/>
                <a:ea typeface="黑体" panose="02010609060101010101" pitchFamily="49" charset="-122"/>
              </a:rPr>
              <a:t>矩阵建立了</a:t>
            </a:r>
            <a:r>
              <a:rPr lang="en-US" altLang="zh-CN" dirty="0" smtClean="0">
                <a:latin typeface="黑体" panose="02010609060101010101" pitchFamily="49" charset="-122"/>
                <a:ea typeface="黑体" panose="02010609060101010101" pitchFamily="49" charset="-122"/>
              </a:rPr>
              <a:t>xyz</a:t>
            </a:r>
            <a:r>
              <a:rPr lang="zh-CN" altLang="en-US" dirty="0" smtClean="0">
                <a:latin typeface="黑体" panose="02010609060101010101" pitchFamily="49" charset="-122"/>
                <a:ea typeface="黑体" panose="02010609060101010101" pitchFamily="49" charset="-122"/>
              </a:rPr>
              <a:t>坐标系和自然坐标系之间地变换关系，可以显示地表达为自然坐标的函数</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计算得到</a:t>
            </a:r>
            <a:r>
              <a:rPr lang="en-US" altLang="zh-CN" dirty="0" smtClean="0">
                <a:latin typeface="黑体" panose="02010609060101010101" pitchFamily="49" charset="-122"/>
                <a:ea typeface="黑体" panose="02010609060101010101" pitchFamily="49" charset="-122"/>
              </a:rPr>
              <a:t>Jacobi</a:t>
            </a:r>
            <a:r>
              <a:rPr lang="zh-CN" altLang="en-US" dirty="0" smtClean="0">
                <a:latin typeface="黑体" panose="02010609060101010101" pitchFamily="49" charset="-122"/>
                <a:ea typeface="黑体" panose="02010609060101010101" pitchFamily="49" charset="-122"/>
              </a:rPr>
              <a:t>矩阵后可以根据上页中的表达式求得应变矩阵</a:t>
            </a:r>
            <a:r>
              <a:rPr lang="en-US" altLang="zh-CN" dirty="0" smtClean="0">
                <a:latin typeface="黑体" panose="02010609060101010101" pitchFamily="49" charset="-122"/>
                <a:ea typeface="黑体" panose="02010609060101010101" pitchFamily="49" charset="-122"/>
              </a:rPr>
              <a:t>B</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进一步，使用高斯积分可以得到单元刚度阵和质量阵</a:t>
            </a:r>
            <a:endParaRPr lang="en-US" altLang="zh-CN"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graphicFrame>
        <p:nvGraphicFramePr>
          <p:cNvPr id="5" name="对象 4"/>
          <p:cNvGraphicFramePr>
            <a:graphicFrameLocks noChangeAspect="1"/>
          </p:cNvGraphicFramePr>
          <p:nvPr/>
        </p:nvGraphicFramePr>
        <p:xfrm>
          <a:off x="2566988" y="3581400"/>
          <a:ext cx="1722437" cy="1981200"/>
        </p:xfrm>
        <a:graphic>
          <a:graphicData uri="http://schemas.openxmlformats.org/presentationml/2006/ole">
            <mc:AlternateContent xmlns:mc="http://schemas.openxmlformats.org/markup-compatibility/2006">
              <mc:Choice xmlns:v="urn:schemas-microsoft-com:vml" Requires="v">
                <p:oleObj spid="_x0000_s21558" name="Equation" r:id="rId4" imgW="1721992" imgH="1981309" progId="Equation.DSMT4">
                  <p:embed/>
                </p:oleObj>
              </mc:Choice>
              <mc:Fallback>
                <p:oleObj name="Equation" r:id="rId4" imgW="1721992" imgH="1981309" progId="Equation.DSMT4">
                  <p:embed/>
                  <p:pic>
                    <p:nvPicPr>
                      <p:cNvPr id="5" name="对象 4"/>
                      <p:cNvPicPr/>
                      <p:nvPr/>
                    </p:nvPicPr>
                    <p:blipFill>
                      <a:blip r:embed="rId5"/>
                      <a:stretch>
                        <a:fillRect/>
                      </a:stretch>
                    </p:blipFill>
                    <p:spPr>
                      <a:xfrm>
                        <a:off x="2566988" y="3581400"/>
                        <a:ext cx="1722437" cy="1981200"/>
                      </a:xfrm>
                      <a:prstGeom prst="rect">
                        <a:avLst/>
                      </a:prstGeom>
                    </p:spPr>
                  </p:pic>
                </p:oleObj>
              </mc:Fallback>
            </mc:AlternateContent>
          </a:graphicData>
        </a:graphic>
      </p:graphicFrame>
    </p:spTree>
    <p:extLst>
      <p:ext uri="{BB962C8B-B14F-4D97-AF65-F5344CB8AC3E}">
        <p14:creationId xmlns:p14="http://schemas.microsoft.com/office/powerpoint/2010/main" val="34403784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在有限元计算结束后可以直接得到高斯积分点上的应力，如果想要获得节点上的应力则需要应力磨平</a:t>
            </a:r>
            <a:endParaRPr lang="en-US" altLang="zh-CN"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黑体" panose="02010609060101010101" pitchFamily="49" charset="-122"/>
                <a:ea typeface="黑体" panose="02010609060101010101" pitchFamily="49" charset="-122"/>
              </a:rPr>
              <a:t>应力磨平的思想是使用形函数将节点上的应力插值到高斯积分点上，</a:t>
            </a:r>
            <a:endParaRPr lang="en-US" altLang="zh-CN"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graphicFrame>
        <p:nvGraphicFramePr>
          <p:cNvPr id="5" name="对象 4"/>
          <p:cNvGraphicFramePr>
            <a:graphicFrameLocks noChangeAspect="1"/>
          </p:cNvGraphicFramePr>
          <p:nvPr/>
        </p:nvGraphicFramePr>
        <p:xfrm>
          <a:off x="2566988" y="3581400"/>
          <a:ext cx="1722437" cy="1981200"/>
        </p:xfrm>
        <a:graphic>
          <a:graphicData uri="http://schemas.openxmlformats.org/presentationml/2006/ole">
            <mc:AlternateContent xmlns:mc="http://schemas.openxmlformats.org/markup-compatibility/2006">
              <mc:Choice xmlns:v="urn:schemas-microsoft-com:vml" Requires="v">
                <p:oleObj spid="_x0000_s23606" name="Equation" r:id="rId4" imgW="1721992" imgH="1981309" progId="Equation.DSMT4">
                  <p:embed/>
                </p:oleObj>
              </mc:Choice>
              <mc:Fallback>
                <p:oleObj name="Equation" r:id="rId4" imgW="1721992" imgH="1981309" progId="Equation.DSMT4">
                  <p:embed/>
                  <p:pic>
                    <p:nvPicPr>
                      <p:cNvPr id="5" name="对象 4"/>
                      <p:cNvPicPr/>
                      <p:nvPr/>
                    </p:nvPicPr>
                    <p:blipFill>
                      <a:blip r:embed="rId5"/>
                      <a:stretch>
                        <a:fillRect/>
                      </a:stretch>
                    </p:blipFill>
                    <p:spPr>
                      <a:xfrm>
                        <a:off x="2566988" y="3581400"/>
                        <a:ext cx="1722437" cy="1981200"/>
                      </a:xfrm>
                      <a:prstGeom prst="rect">
                        <a:avLst/>
                      </a:prstGeom>
                    </p:spPr>
                  </p:pic>
                </p:oleObj>
              </mc:Fallback>
            </mc:AlternateContent>
          </a:graphicData>
        </a:graphic>
      </p:graphicFrame>
    </p:spTree>
    <p:extLst>
      <p:ext uri="{BB962C8B-B14F-4D97-AF65-F5344CB8AC3E}">
        <p14:creationId xmlns:p14="http://schemas.microsoft.com/office/powerpoint/2010/main" val="638233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23979822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204288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17627526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0379949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6820959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黑体" panose="02010609060101010101" pitchFamily="49" charset="-122"/>
                <a:ea typeface="黑体" panose="02010609060101010101" pitchFamily="49" charset="-122"/>
              </a:rPr>
              <a:t>Stapmat</a:t>
            </a:r>
            <a:r>
              <a:rPr lang="zh-CN" altLang="en-US" sz="1200" dirty="0" smtClean="0">
                <a:latin typeface="黑体" panose="02010609060101010101" pitchFamily="49" charset="-122"/>
                <a:ea typeface="黑体" panose="02010609060101010101" pitchFamily="49" charset="-122"/>
              </a:rPr>
              <a:t>计算出的挠度偏小</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07199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ABE927-8190-4C62-B0D3-B83895E7364D}" type="slidenum">
              <a:rPr lang="zh-CN" altLang="en-US" smtClean="0"/>
              <a:t>2</a:t>
            </a:fld>
            <a:endParaRPr lang="zh-CN" altLang="en-US"/>
          </a:p>
        </p:txBody>
      </p:sp>
    </p:spTree>
    <p:extLst>
      <p:ext uri="{BB962C8B-B14F-4D97-AF65-F5344CB8AC3E}">
        <p14:creationId xmlns:p14="http://schemas.microsoft.com/office/powerpoint/2010/main" val="2575169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err="1" smtClean="0">
                <a:latin typeface="黑体" panose="02010609060101010101" pitchFamily="49" charset="-122"/>
                <a:ea typeface="黑体" panose="02010609060101010101" pitchFamily="49" charset="-122"/>
              </a:rPr>
              <a:t>Stapmat</a:t>
            </a:r>
            <a:r>
              <a:rPr lang="zh-CN" altLang="en-US" sz="1200" dirty="0" smtClean="0">
                <a:latin typeface="黑体" panose="02010609060101010101" pitchFamily="49" charset="-122"/>
                <a:ea typeface="黑体" panose="02010609060101010101" pitchFamily="49" charset="-122"/>
              </a:rPr>
              <a:t>计算出的挠度偏小</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20</a:t>
            </a:fld>
            <a:endParaRPr lang="zh-CN" altLang="en-US"/>
          </a:p>
        </p:txBody>
      </p:sp>
    </p:spTree>
    <p:extLst>
      <p:ext uri="{BB962C8B-B14F-4D97-AF65-F5344CB8AC3E}">
        <p14:creationId xmlns:p14="http://schemas.microsoft.com/office/powerpoint/2010/main" val="13391256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288953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664838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14802110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3570763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3626599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对于动力学求解程序部分，首先介绍动力学基本求解模块的内容</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矩阵指数通过</a:t>
            </a:r>
            <a:r>
              <a:rPr lang="en-US" altLang="zh-CN" sz="1200" dirty="0" err="1" smtClean="0">
                <a:latin typeface="黑体" panose="02010609060101010101" pitchFamily="49" charset="-122"/>
                <a:ea typeface="黑体" panose="02010609060101010101" pitchFamily="49" charset="-122"/>
              </a:rPr>
              <a:t>taylor</a:t>
            </a:r>
            <a:r>
              <a:rPr lang="zh-CN" altLang="en-US" sz="1200" dirty="0" smtClean="0">
                <a:latin typeface="黑体" panose="02010609060101010101" pitchFamily="49" charset="-122"/>
                <a:ea typeface="黑体" panose="02010609060101010101" pitchFamily="49" charset="-122"/>
              </a:rPr>
              <a:t>级数近似进行求解，取</a:t>
            </a:r>
            <a:r>
              <a:rPr lang="en-US" altLang="zh-CN" sz="1200" dirty="0" smtClean="0">
                <a:latin typeface="黑体" panose="02010609060101010101" pitchFamily="49" charset="-122"/>
                <a:ea typeface="黑体" panose="02010609060101010101" pitchFamily="49" charset="-122"/>
              </a:rPr>
              <a:t>N=20,Q=4</a:t>
            </a:r>
            <a:r>
              <a:rPr lang="zh-CN" altLang="en-US" sz="1200" dirty="0" smtClean="0">
                <a:latin typeface="黑体" panose="02010609060101010101" pitchFamily="49" charset="-122"/>
                <a:ea typeface="黑体" panose="02010609060101010101" pitchFamily="49" charset="-122"/>
              </a:rPr>
              <a:t>，矩阵指数求解封装为函数，供后续求解杜哈姆积分使用</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杜哈姆积分则是通过三节点的</a:t>
            </a:r>
            <a:r>
              <a:rPr lang="en-US" altLang="zh-CN" sz="1200" dirty="0" smtClean="0">
                <a:latin typeface="黑体" panose="02010609060101010101" pitchFamily="49" charset="-122"/>
                <a:ea typeface="黑体" panose="02010609060101010101" pitchFamily="49" charset="-122"/>
              </a:rPr>
              <a:t>Gauss</a:t>
            </a:r>
            <a:r>
              <a:rPr lang="zh-CN" altLang="en-US" sz="1200" dirty="0" smtClean="0">
                <a:latin typeface="黑体" panose="02010609060101010101" pitchFamily="49" charset="-122"/>
                <a:ea typeface="黑体" panose="02010609060101010101" pitchFamily="49" charset="-122"/>
              </a:rPr>
              <a:t>求积公式计算，也同样封装为函数</a:t>
            </a: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2908624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第二部分，对于算法提速模块</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首先是利用非齐次项的结构特性减小计算量，通过一个函数返回载荷矩阵</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的第一个非零元的行号，这样就可以把完全的矩阵向量乘积降阶为部分子块的乘积‘</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伪代码如下所示’</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4350875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第二，是通过保证</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矩阵的稀疏性和系数矩阵乘法来提高计算效率，其基本的算法步骤如</a:t>
            </a:r>
            <a:r>
              <a:rPr lang="en-US" altLang="zh-CN" sz="1200" dirty="0" err="1" smtClean="0">
                <a:latin typeface="黑体" panose="02010609060101010101" pitchFamily="49" charset="-122"/>
                <a:ea typeface="黑体" panose="02010609060101010101" pitchFamily="49" charset="-122"/>
              </a:rPr>
              <a:t>ppt</a:t>
            </a:r>
            <a:r>
              <a:rPr lang="zh-CN" altLang="en-US" sz="1200" dirty="0" smtClean="0">
                <a:latin typeface="黑体" panose="02010609060101010101" pitchFamily="49" charset="-122"/>
                <a:ea typeface="黑体" panose="02010609060101010101" pitchFamily="49" charset="-122"/>
              </a:rPr>
              <a:t>所示</a:t>
            </a:r>
            <a:endParaRPr lang="en-US" altLang="zh-CN" sz="1200" dirty="0" smtClean="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核心在于每进行一次矩阵乘法就对</a:t>
            </a:r>
            <a:r>
              <a:rPr lang="en-US" altLang="zh-CN" sz="1200" dirty="0" smtClean="0">
                <a:latin typeface="黑体" panose="02010609060101010101" pitchFamily="49" charset="-122"/>
                <a:ea typeface="黑体" panose="02010609060101010101" pitchFamily="49" charset="-122"/>
              </a:rPr>
              <a:t>Ta</a:t>
            </a:r>
            <a:r>
              <a:rPr lang="zh-CN" altLang="en-US" sz="1200" dirty="0" smtClean="0">
                <a:latin typeface="黑体" panose="02010609060101010101" pitchFamily="49" charset="-122"/>
                <a:ea typeface="黑体" panose="02010609060101010101" pitchFamily="49" charset="-122"/>
              </a:rPr>
              <a:t>进行稀疏化处理，使得计算误差归零，从而可以利用稀疏矩阵的乘法大大提高运算速度；</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40560173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具体介绍一下误差的判定和清零方法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误差的判定标准为给定一个阈值，如果矩阵元素的绝对值小于这个阈值，则认为是计算误差，进行清零操作</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由于之前分析，</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矩阵四块的物理意义不同，因此需要对</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进行分块归零，每一块的阈值为绝对值最大的元素乘以</a:t>
            </a:r>
            <a:r>
              <a:rPr lang="el-GR" altLang="zh-CN" dirty="0" smtClean="0">
                <a:latin typeface="Arial" panose="020B0604020202020204" pitchFamily="34" charset="0"/>
                <a:ea typeface="黑体" panose="02010609060101010101" pitchFamily="49" charset="-122"/>
              </a:rPr>
              <a:t>ε</a:t>
            </a:r>
            <a:r>
              <a:rPr lang="zh-CN" altLang="en-US" dirty="0" smtClean="0">
                <a:latin typeface="Arial" panose="020B0604020202020204" pitchFamily="34" charset="0"/>
                <a:ea typeface="黑体" panose="02010609060101010101" pitchFamily="49" charset="-122"/>
              </a:rPr>
              <a:t>，</a:t>
            </a:r>
            <a:r>
              <a:rPr lang="el-GR" altLang="zh-CN" dirty="0" smtClean="0">
                <a:latin typeface="Arial" panose="020B0604020202020204" pitchFamily="34" charset="0"/>
                <a:ea typeface="黑体" panose="02010609060101010101" pitchFamily="49" charset="-122"/>
              </a:rPr>
              <a:t>ε</a:t>
            </a:r>
            <a:r>
              <a:rPr lang="en-US" altLang="zh-CN" dirty="0" smtClean="0">
                <a:latin typeface="Arial" panose="020B0604020202020204" pitchFamily="34" charset="0"/>
                <a:ea typeface="黑体" panose="02010609060101010101" pitchFamily="49" charset="-122"/>
              </a:rPr>
              <a:t>=1E-25</a:t>
            </a:r>
            <a:r>
              <a:rPr lang="zh-CN" altLang="en-US" dirty="0" smtClean="0">
                <a:latin typeface="Arial" panose="020B0604020202020204" pitchFamily="34" charset="0"/>
                <a:ea typeface="黑体" panose="02010609060101010101" pitchFamily="49" charset="-122"/>
              </a:rPr>
              <a:t>，然后再组装为整体</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矩阵输出</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5293451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a:t>
            </a:fld>
            <a:endParaRPr lang="zh-CN" altLang="en-US"/>
          </a:p>
        </p:txBody>
      </p:sp>
    </p:spTree>
    <p:extLst>
      <p:ext uri="{BB962C8B-B14F-4D97-AF65-F5344CB8AC3E}">
        <p14:creationId xmlns:p14="http://schemas.microsoft.com/office/powerpoint/2010/main" val="7449418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在矩阵求解过程中我们发现，</a:t>
            </a:r>
            <a:r>
              <a:rPr lang="zh-CN" altLang="en-US" dirty="0" smtClean="0">
                <a:latin typeface="Arial" panose="020B0604020202020204" pitchFamily="34" charset="0"/>
                <a:ea typeface="黑体" panose="02010609060101010101" pitchFamily="49" charset="-122"/>
              </a:rPr>
              <a:t>当矩阵的</a:t>
            </a:r>
            <a:r>
              <a:rPr lang="zh-CN" altLang="en-US" dirty="0" smtClean="0">
                <a:solidFill>
                  <a:srgbClr val="FF0000"/>
                </a:solidFill>
                <a:latin typeface="Arial" panose="020B0604020202020204" pitchFamily="34" charset="0"/>
                <a:ea typeface="黑体" panose="02010609060101010101" pitchFamily="49" charset="-122"/>
              </a:rPr>
              <a:t>填充率超过</a:t>
            </a:r>
            <a:r>
              <a:rPr lang="en-US" altLang="zh-CN" dirty="0" smtClean="0">
                <a:solidFill>
                  <a:srgbClr val="FF0000"/>
                </a:solidFill>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后，稀疏矩阵的专用乘法算法优势快速丧失，计算时间甚至超过了满矩阵乘法算法，</a:t>
            </a:r>
            <a:endParaRPr lang="en-US" altLang="zh-CN" dirty="0" smtClean="0">
              <a:latin typeface="Arial" panose="020B0604020202020204" pitchFamily="34" charset="0"/>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atin typeface="Arial" panose="020B0604020202020204" pitchFamily="34" charset="0"/>
                <a:ea typeface="黑体" panose="02010609060101010101" pitchFamily="49" charset="-122"/>
              </a:rPr>
              <a:t>因此编写根据矩阵稀疏程度来</a:t>
            </a:r>
            <a:r>
              <a:rPr lang="zh-CN" altLang="en-US" dirty="0" smtClean="0">
                <a:solidFill>
                  <a:srgbClr val="FF0000"/>
                </a:solidFill>
                <a:latin typeface="Arial" panose="020B0604020202020204" pitchFamily="34" charset="0"/>
                <a:ea typeface="黑体" panose="02010609060101010101" pitchFamily="49" charset="-122"/>
              </a:rPr>
              <a:t>动态选择乘法算法的程序</a:t>
            </a:r>
          </a:p>
          <a:p>
            <a:r>
              <a:rPr lang="zh-CN" altLang="en-US" sz="1200" smtClean="0">
                <a:latin typeface="黑体" panose="02010609060101010101" pitchFamily="49" charset="-122"/>
                <a:ea typeface="黑体" panose="02010609060101010101" pitchFamily="49" charset="-122"/>
              </a:rPr>
              <a:t>当</a:t>
            </a:r>
            <a:r>
              <a:rPr lang="zh-CN" altLang="en-US" sz="1200" dirty="0" smtClean="0">
                <a:latin typeface="黑体" panose="02010609060101010101" pitchFamily="49" charset="-122"/>
                <a:ea typeface="黑体" panose="02010609060101010101" pitchFamily="49" charset="-122"/>
              </a:rPr>
              <a:t>矩阵填充率小于</a:t>
            </a:r>
            <a:r>
              <a:rPr lang="en-US" altLang="zh-CN" sz="1200" dirty="0" smtClean="0">
                <a:latin typeface="黑体" panose="02010609060101010101" pitchFamily="49" charset="-122"/>
                <a:ea typeface="黑体" panose="02010609060101010101" pitchFamily="49" charset="-122"/>
              </a:rPr>
              <a:t>1%</a:t>
            </a:r>
            <a:r>
              <a:rPr lang="zh-CN" altLang="en-US" sz="1200" dirty="0" smtClean="0">
                <a:latin typeface="黑体" panose="02010609060101010101" pitchFamily="49" charset="-122"/>
                <a:ea typeface="黑体" panose="02010609060101010101" pitchFamily="49" charset="-122"/>
              </a:rPr>
              <a:t>时使用稀疏矩阵乘法算法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当矩阵填充率超过</a:t>
            </a:r>
            <a:r>
              <a:rPr lang="en-US" altLang="zh-CN" sz="1200" dirty="0" smtClean="0">
                <a:latin typeface="黑体" panose="02010609060101010101" pitchFamily="49" charset="-122"/>
                <a:ea typeface="黑体" panose="02010609060101010101" pitchFamily="49" charset="-122"/>
              </a:rPr>
              <a:t>1%</a:t>
            </a:r>
            <a:r>
              <a:rPr lang="zh-CN" altLang="en-US" sz="1200" dirty="0" smtClean="0">
                <a:latin typeface="黑体" panose="02010609060101010101" pitchFamily="49" charset="-122"/>
                <a:ea typeface="黑体" panose="02010609060101010101" pitchFamily="49" charset="-122"/>
              </a:rPr>
              <a:t>后，以后的矩阵乘法全部使用满矩阵算法。</a:t>
            </a:r>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165292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下面跟大家分享一下程序求解过程中遇到的问题以及相关的原因分析</a:t>
                </a:r>
                <a:endParaRPr lang="en-US" altLang="zh-CN" sz="1200" dirty="0" smtClean="0">
                  <a:latin typeface="黑体" panose="02010609060101010101" pitchFamily="49" charset="-122"/>
                  <a:ea typeface="黑体" panose="02010609060101010101" pitchFamily="49" charset="-122"/>
                </a:endParaRPr>
              </a:p>
              <a:p>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矩阵在迭代求解过程中出现了数据越界，结果全为</a:t>
                </a:r>
                <a:r>
                  <a:rPr lang="en-US" altLang="zh-CN" sz="1200" dirty="0" err="1" smtClean="0">
                    <a:latin typeface="黑体" panose="02010609060101010101" pitchFamily="49" charset="-122"/>
                    <a:ea typeface="黑体" panose="02010609060101010101" pitchFamily="49" charset="-122"/>
                  </a:rPr>
                  <a:t>NaN</a:t>
                </a:r>
                <a:r>
                  <a:rPr lang="zh-CN" altLang="en-US" sz="1200" dirty="0" smtClean="0">
                    <a:latin typeface="黑体" panose="02010609060101010101" pitchFamily="49" charset="-122"/>
                    <a:ea typeface="黑体" panose="02010609060101010101" pitchFamily="49" charset="-122"/>
                  </a:rPr>
                  <a:t>的情况</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以下图的悬臂梁算例为例进行原因分析，</a:t>
                </a:r>
                <a:endParaRPr lang="en-US" altLang="zh-CN" sz="12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在这个模型中，材料选取的是钢；单位制采用</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mm</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矩阵元素为</a:t>
                </a:r>
                <a14:m>
                  <m:oMath xmlns:m="http://schemas.openxmlformats.org/officeDocument/2006/math">
                    <m:sSup>
                      <m:sSupPr>
                        <m:ctrlPr>
                          <a:rPr lang="en-US" altLang="zh-CN" i="1" smtClean="0">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−9</m:t>
                        </m:r>
                      </m:sup>
                    </m:sSup>
                    <m:r>
                      <a:rPr lang="zh-CN" altLang="en-US" i="1">
                        <a:latin typeface="Cambria Math" panose="02040503050406030204" pitchFamily="18" charset="0"/>
                        <a:ea typeface="黑体" panose="02010609060101010101" pitchFamily="49" charset="-122"/>
                      </a:rPr>
                      <m:t>量级</m:t>
                    </m:r>
                  </m:oMath>
                </a14:m>
                <a:r>
                  <a:rPr lang="zh-CN" altLang="en-US" dirty="0" smtClean="0">
                    <a:latin typeface="Arial" panose="020B0604020202020204" pitchFamily="34" charset="0"/>
                    <a:ea typeface="黑体" panose="02010609060101010101" pitchFamily="49" charset="-122"/>
                  </a:rPr>
                  <a:t>，</a:t>
                </a:r>
                <a14:m>
                  <m:oMath xmlns:m="http://schemas.openxmlformats.org/officeDocument/2006/math">
                    <m:sSup>
                      <m:sSupPr>
                        <m:ctrlPr>
                          <a:rPr lang="en-US" altLang="zh-CN" i="1" dirty="0" smtClean="0">
                            <a:latin typeface="Cambria Math" panose="02040503050406030204" pitchFamily="18" charset="0"/>
                            <a:ea typeface="黑体" panose="02010609060101010101" pitchFamily="49" charset="-122"/>
                          </a:rPr>
                        </m:ctrlPr>
                      </m:sSupPr>
                      <m:e>
                        <m:r>
                          <a:rPr lang="en-US" altLang="zh-CN" b="0" i="1" dirty="0" smtClean="0">
                            <a:latin typeface="Cambria Math" panose="02040503050406030204" pitchFamily="18" charset="0"/>
                            <a:ea typeface="黑体" panose="02010609060101010101" pitchFamily="49" charset="-122"/>
                          </a:rPr>
                          <m:t>𝑀</m:t>
                        </m:r>
                      </m:e>
                      <m:sup>
                        <m:r>
                          <a:rPr lang="en-US" altLang="zh-CN" b="0" i="1" dirty="0" smtClean="0">
                            <a:latin typeface="Cambria Math" panose="02040503050406030204" pitchFamily="18" charset="0"/>
                            <a:ea typeface="黑体" panose="02010609060101010101" pitchFamily="49" charset="-122"/>
                          </a:rPr>
                          <m:t>−1</m:t>
                        </m:r>
                      </m:sup>
                    </m:sSup>
                    <m:r>
                      <a:rPr lang="zh-CN" altLang="en-US" i="1" dirty="0">
                        <a:latin typeface="Cambria Math" panose="02040503050406030204" pitchFamily="18" charset="0"/>
                        <a:ea typeface="黑体" panose="02010609060101010101" pitchFamily="49" charset="-122"/>
                      </a:rPr>
                      <m:t>的</m:t>
                    </m:r>
                  </m:oMath>
                </a14:m>
                <a:r>
                  <a:rPr lang="zh-CN" altLang="en-US" dirty="0" smtClean="0">
                    <a:latin typeface="Arial" panose="020B0604020202020204" pitchFamily="34" charset="0"/>
                    <a:ea typeface="黑体" panose="02010609060101010101" pitchFamily="49" charset="-122"/>
                  </a:rPr>
                  <a:t>元素为</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i="1">
                            <a:latin typeface="Cambria Math" panose="02040503050406030204" pitchFamily="18" charset="0"/>
                            <a:ea typeface="黑体" panose="02010609060101010101" pitchFamily="49" charset="-122"/>
                          </a:rPr>
                          <m:t>9</m:t>
                        </m:r>
                      </m:sup>
                    </m:sSup>
                  </m:oMath>
                </a14:m>
                <a:r>
                  <a:rPr lang="zh-CN" altLang="en-US" dirty="0">
                    <a:latin typeface="Arial" panose="020B0604020202020204" pitchFamily="34" charset="0"/>
                    <a:ea typeface="黑体" panose="02010609060101010101" pitchFamily="49" charset="-122"/>
                  </a:rPr>
                  <a:t>量</a:t>
                </a:r>
                <a:r>
                  <a:rPr lang="zh-CN" altLang="en-US" dirty="0" smtClean="0">
                    <a:latin typeface="Arial" panose="020B0604020202020204" pitchFamily="34" charset="0"/>
                    <a:ea typeface="黑体" panose="02010609060101010101" pitchFamily="49" charset="-122"/>
                  </a:rPr>
                  <a:t>级，</a:t>
                </a:r>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的量级为</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5</m:t>
                        </m:r>
                      </m:sup>
                    </m:sSup>
                  </m:oMath>
                </a14:m>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smtClean="0">
                    <a:solidFill>
                      <a:srgbClr val="FF0000"/>
                    </a:solidFill>
                    <a:latin typeface="Arial" panose="020B0604020202020204" pitchFamily="34" charset="0"/>
                    <a:ea typeface="黑体" panose="02010609060101010101" pitchFamily="49" charset="-122"/>
                  </a:rPr>
                  <a:t>H</a:t>
                </a:r>
                <a:r>
                  <a:rPr lang="zh-CN" altLang="en-US" dirty="0" smtClean="0">
                    <a:solidFill>
                      <a:srgbClr val="FF0000"/>
                    </a:solidFill>
                    <a:latin typeface="Arial" panose="020B0604020202020204" pitchFamily="34" charset="0"/>
                    <a:ea typeface="黑体" panose="02010609060101010101" pitchFamily="49" charset="-122"/>
                  </a:rPr>
                  <a:t>中元素最大达到了</a:t>
                </a:r>
                <a14:m>
                  <m:oMath xmlns:m="http://schemas.openxmlformats.org/officeDocument/2006/math">
                    <m:sSup>
                      <m:sSupPr>
                        <m:ctrlPr>
                          <a:rPr lang="en-US" altLang="zh-CN" i="1" smtClean="0">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i="1">
                            <a:latin typeface="Cambria Math" panose="02040503050406030204" pitchFamily="18" charset="0"/>
                            <a:ea typeface="黑体" panose="02010609060101010101" pitchFamily="49" charset="-122"/>
                          </a:rPr>
                          <m:t>9</m:t>
                        </m:r>
                      </m:sup>
                    </m:sSup>
                  </m:oMath>
                </a14:m>
                <a:r>
                  <a:rPr lang="zh-CN" altLang="en-US" dirty="0">
                    <a:latin typeface="Arial" panose="020B0604020202020204" pitchFamily="34" charset="0"/>
                    <a:ea typeface="黑体" panose="02010609060101010101" pitchFamily="49" charset="-122"/>
                  </a:rPr>
                  <a:t>量</a:t>
                </a:r>
                <a:r>
                  <a:rPr lang="zh-CN" altLang="en-US" dirty="0" smtClean="0">
                    <a:latin typeface="Arial" panose="020B0604020202020204" pitchFamily="34" charset="0"/>
                    <a:ea typeface="黑体" panose="02010609060101010101" pitchFamily="49" charset="-122"/>
                  </a:rPr>
                  <a:t>级，</a:t>
                </a:r>
                <a:r>
                  <a:rPr lang="zh-CN" altLang="en-US" dirty="0" smtClean="0">
                    <a:solidFill>
                      <a:srgbClr val="FF0000"/>
                    </a:solidFill>
                    <a:latin typeface="Arial" panose="020B0604020202020204" pitchFamily="34" charset="0"/>
                    <a:ea typeface="黑体" panose="02010609060101010101" pitchFamily="49" charset="-122"/>
                  </a:rPr>
                  <a:t>由于</a:t>
                </a:r>
                <a:r>
                  <a:rPr lang="en-US" altLang="zh-CN" dirty="0" smtClean="0">
                    <a:solidFill>
                      <a:srgbClr val="FF0000"/>
                    </a:solidFill>
                    <a:latin typeface="Arial" panose="020B0604020202020204" pitchFamily="34" charset="0"/>
                    <a:ea typeface="黑体" panose="02010609060101010101" pitchFamily="49" charset="-122"/>
                  </a:rPr>
                  <a:t>H</a:t>
                </a:r>
                <a:r>
                  <a:rPr lang="zh-CN" altLang="en-US" dirty="0" smtClean="0">
                    <a:solidFill>
                      <a:srgbClr val="FF0000"/>
                    </a:solidFill>
                    <a:latin typeface="Arial" panose="020B0604020202020204" pitchFamily="34" charset="0"/>
                    <a:ea typeface="黑体" panose="02010609060101010101" pitchFamily="49" charset="-122"/>
                  </a:rPr>
                  <a:t>中的元素过大造成</a:t>
                </a:r>
                <a:r>
                  <a:rPr lang="en-US" altLang="zh-CN" dirty="0" smtClean="0">
                    <a:solidFill>
                      <a:srgbClr val="FF0000"/>
                    </a:solidFill>
                    <a:latin typeface="Arial" panose="020B0604020202020204" pitchFamily="34" charset="0"/>
                    <a:ea typeface="黑体" panose="02010609060101010101" pitchFamily="49" charset="-122"/>
                  </a:rPr>
                  <a:t>T</a:t>
                </a:r>
                <a:r>
                  <a:rPr lang="zh-CN" altLang="en-US" dirty="0" smtClean="0">
                    <a:solidFill>
                      <a:srgbClr val="FF0000"/>
                    </a:solidFill>
                    <a:latin typeface="Arial" panose="020B0604020202020204" pitchFamily="34" charset="0"/>
                    <a:ea typeface="黑体" panose="02010609060101010101" pitchFamily="49" charset="-122"/>
                  </a:rPr>
                  <a:t>矩阵迭代过程中的数据过大超过了计算机能存贮的最大值从而求解结果全为</a:t>
                </a:r>
                <a:r>
                  <a:rPr lang="en-US" altLang="zh-CN" dirty="0" err="1" smtClean="0">
                    <a:solidFill>
                      <a:srgbClr val="FF0000"/>
                    </a:solidFill>
                    <a:latin typeface="Arial" panose="020B0604020202020204" pitchFamily="34" charset="0"/>
                    <a:ea typeface="黑体" panose="02010609060101010101" pitchFamily="49" charset="-122"/>
                  </a:rPr>
                  <a:t>NaN</a:t>
                </a:r>
                <a:endParaRPr lang="en-US" altLang="zh-CN" dirty="0" smtClean="0">
                  <a:solidFill>
                    <a:srgbClr val="FF0000"/>
                  </a:solidFill>
                  <a:latin typeface="Arial" panose="020B0604020202020204" pitchFamily="34" charset="0"/>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mc:Choice>
        <mc:Fallback xmlns="">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下面跟大家分享一下程序求解过程中遇到的问题以及相关的原因分析</a:t>
                </a:r>
                <a:endParaRPr lang="en-US" altLang="zh-CN" sz="1200" dirty="0" smtClean="0">
                  <a:latin typeface="黑体" panose="02010609060101010101" pitchFamily="49" charset="-122"/>
                  <a:ea typeface="黑体" panose="02010609060101010101" pitchFamily="49" charset="-122"/>
                </a:endParaRPr>
              </a:p>
              <a:p>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矩阵在迭代求解过程中出现了数据越界，结果全为</a:t>
                </a:r>
                <a:r>
                  <a:rPr lang="en-US" altLang="zh-CN" sz="1200" dirty="0" err="1" smtClean="0">
                    <a:latin typeface="黑体" panose="02010609060101010101" pitchFamily="49" charset="-122"/>
                    <a:ea typeface="黑体" panose="02010609060101010101" pitchFamily="49" charset="-122"/>
                  </a:rPr>
                  <a:t>NaN</a:t>
                </a:r>
                <a:r>
                  <a:rPr lang="zh-CN" altLang="en-US" sz="1200" dirty="0" smtClean="0">
                    <a:latin typeface="黑体" panose="02010609060101010101" pitchFamily="49" charset="-122"/>
                    <a:ea typeface="黑体" panose="02010609060101010101" pitchFamily="49" charset="-122"/>
                  </a:rPr>
                  <a:t>的情况</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以下图的悬臂梁算例为例进行原因分析，</a:t>
                </a:r>
                <a:endParaRPr lang="en-US" altLang="zh-CN" sz="1200" dirty="0" smtClean="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在这个模型中，材料选取的是钢；单位制采用</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mm</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矩阵元素为</a:t>
                </a:r>
                <a:r>
                  <a:rPr lang="en-US" altLang="zh-CN" i="0" smtClean="0">
                    <a:latin typeface="Cambria Math" panose="02040503050406030204" pitchFamily="18" charset="0"/>
                    <a:ea typeface="黑体" panose="02010609060101010101" pitchFamily="49" charset="-122"/>
                  </a:rPr>
                  <a:t>〖</a:t>
                </a:r>
                <a:r>
                  <a:rPr lang="en-US" altLang="zh-CN" i="0" dirty="0">
                    <a:latin typeface="Cambria Math" panose="02040503050406030204" pitchFamily="18" charset="0"/>
                    <a:ea typeface="黑体" panose="02010609060101010101" pitchFamily="49" charset="-122"/>
                  </a:rPr>
                  <a:t>"</a:t>
                </a:r>
                <a:r>
                  <a:rPr lang="en-US" altLang="zh-CN" i="0" dirty="0">
                    <a:latin typeface="Arial" panose="020B0604020202020204" pitchFamily="34" charset="0"/>
                    <a:ea typeface="黑体" panose="02010609060101010101" pitchFamily="49" charset="-122"/>
                  </a:rPr>
                  <a:t>10</a:t>
                </a:r>
                <a:r>
                  <a:rPr lang="en-US" altLang="zh-CN" i="0" dirty="0">
                    <a:latin typeface="Cambria Math" panose="02040503050406030204" pitchFamily="18" charset="0"/>
                    <a:ea typeface="黑体" panose="02010609060101010101" pitchFamily="49" charset="-122"/>
                  </a:rPr>
                  <a:t>" </a:t>
                </a:r>
                <a:r>
                  <a:rPr lang="en-US" altLang="zh-CN" i="0" smtClean="0">
                    <a:latin typeface="Cambria Math" panose="02040503050406030204" pitchFamily="18" charset="0"/>
                    <a:ea typeface="黑体" panose="02010609060101010101" pitchFamily="49" charset="-122"/>
                  </a:rPr>
                  <a:t>〗^(</a:t>
                </a:r>
                <a:r>
                  <a:rPr lang="en-US" altLang="zh-CN" b="0" i="0" smtClean="0">
                    <a:latin typeface="Cambria Math" panose="02040503050406030204" pitchFamily="18" charset="0"/>
                    <a:ea typeface="黑体" panose="02010609060101010101" pitchFamily="49" charset="-122"/>
                  </a:rPr>
                  <a:t>−9)</a:t>
                </a:r>
                <a:r>
                  <a:rPr lang="zh-CN" altLang="en-US" b="0" i="0">
                    <a:latin typeface="Cambria Math" panose="02040503050406030204" pitchFamily="18" charset="0"/>
                    <a:ea typeface="黑体" panose="02010609060101010101" pitchFamily="49" charset="-122"/>
                  </a:rPr>
                  <a:t> </a:t>
                </a:r>
                <a:r>
                  <a:rPr lang="zh-CN" altLang="en-US" i="0">
                    <a:latin typeface="Cambria Math" panose="02040503050406030204" pitchFamily="18" charset="0"/>
                    <a:ea typeface="黑体" panose="02010609060101010101" pitchFamily="49" charset="-122"/>
                  </a:rPr>
                  <a:t>量级</a:t>
                </a:r>
                <a:r>
                  <a:rPr lang="zh-CN" altLang="en-US" dirty="0" smtClean="0">
                    <a:latin typeface="Arial" panose="020B0604020202020204" pitchFamily="34" charset="0"/>
                    <a:ea typeface="黑体" panose="02010609060101010101" pitchFamily="49" charset="-122"/>
                  </a:rPr>
                  <a:t>，</a:t>
                </a:r>
                <a:r>
                  <a:rPr lang="en-US" altLang="zh-CN" b="0" i="0" dirty="0" smtClean="0">
                    <a:latin typeface="Cambria Math" panose="02040503050406030204" pitchFamily="18" charset="0"/>
                    <a:ea typeface="黑体" panose="02010609060101010101" pitchFamily="49" charset="-122"/>
                  </a:rPr>
                  <a:t>𝑀^(−1)</a:t>
                </a:r>
                <a:r>
                  <a:rPr lang="zh-CN" altLang="en-US" b="0" i="0" dirty="0">
                    <a:latin typeface="Cambria Math" panose="02040503050406030204" pitchFamily="18" charset="0"/>
                    <a:ea typeface="黑体" panose="02010609060101010101" pitchFamily="49" charset="-122"/>
                  </a:rPr>
                  <a:t> </a:t>
                </a:r>
                <a:r>
                  <a:rPr lang="zh-CN" altLang="en-US" i="0" dirty="0">
                    <a:latin typeface="Cambria Math" panose="02040503050406030204" pitchFamily="18" charset="0"/>
                    <a:ea typeface="黑体" panose="02010609060101010101" pitchFamily="49" charset="-122"/>
                  </a:rPr>
                  <a:t>的</a:t>
                </a:r>
                <a:r>
                  <a:rPr lang="zh-CN" altLang="en-US" dirty="0" smtClean="0">
                    <a:latin typeface="Arial" panose="020B0604020202020204" pitchFamily="34" charset="0"/>
                    <a:ea typeface="黑体" panose="02010609060101010101" pitchFamily="49" charset="-122"/>
                  </a:rPr>
                  <a:t>元素为</a:t>
                </a:r>
                <a:r>
                  <a:rPr lang="en-US" altLang="zh-CN" i="0">
                    <a:latin typeface="Cambria Math" panose="02040503050406030204" pitchFamily="18" charset="0"/>
                    <a:ea typeface="黑体" panose="02010609060101010101" pitchFamily="49" charset="-122"/>
                  </a:rPr>
                  <a:t>〖</a:t>
                </a:r>
                <a:r>
                  <a:rPr lang="en-US" altLang="zh-CN" i="0" dirty="0">
                    <a:latin typeface="Cambria Math" panose="02040503050406030204" pitchFamily="18" charset="0"/>
                    <a:ea typeface="黑体" panose="02010609060101010101" pitchFamily="49" charset="-122"/>
                  </a:rPr>
                  <a:t>"</a:t>
                </a:r>
                <a:r>
                  <a:rPr lang="en-US" altLang="zh-CN" i="0" dirty="0">
                    <a:latin typeface="Arial" panose="020B0604020202020204" pitchFamily="34" charset="0"/>
                    <a:ea typeface="黑体" panose="02010609060101010101" pitchFamily="49" charset="-122"/>
                  </a:rPr>
                  <a:t>10</a:t>
                </a:r>
                <a:r>
                  <a:rPr lang="en-US" altLang="zh-CN" i="0" dirty="0">
                    <a:latin typeface="Cambria Math" panose="02040503050406030204" pitchFamily="18" charset="0"/>
                    <a:ea typeface="黑体" panose="02010609060101010101" pitchFamily="49" charset="-122"/>
                  </a:rPr>
                  <a:t>" </a:t>
                </a:r>
                <a:r>
                  <a:rPr lang="en-US" altLang="zh-CN" i="0">
                    <a:latin typeface="Cambria Math" panose="02040503050406030204" pitchFamily="18" charset="0"/>
                    <a:ea typeface="黑体" panose="02010609060101010101" pitchFamily="49" charset="-122"/>
                  </a:rPr>
                  <a:t>〗^9</a:t>
                </a:r>
                <a:r>
                  <a:rPr lang="zh-CN" altLang="en-US" dirty="0">
                    <a:latin typeface="Arial" panose="020B0604020202020204" pitchFamily="34" charset="0"/>
                    <a:ea typeface="黑体" panose="02010609060101010101" pitchFamily="49" charset="-122"/>
                  </a:rPr>
                  <a:t>量</a:t>
                </a:r>
                <a:r>
                  <a:rPr lang="zh-CN" altLang="en-US" dirty="0" smtClean="0">
                    <a:latin typeface="Arial" panose="020B0604020202020204" pitchFamily="34" charset="0"/>
                    <a:ea typeface="黑体" panose="02010609060101010101" pitchFamily="49" charset="-122"/>
                  </a:rPr>
                  <a:t>级，</a:t>
                </a:r>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的量级为</a:t>
                </a:r>
                <a:r>
                  <a:rPr lang="en-US" altLang="zh-CN" i="0">
                    <a:latin typeface="Cambria Math" panose="02040503050406030204" pitchFamily="18" charset="0"/>
                    <a:ea typeface="黑体" panose="02010609060101010101" pitchFamily="49" charset="-122"/>
                  </a:rPr>
                  <a:t>〖</a:t>
                </a:r>
                <a:r>
                  <a:rPr lang="en-US" altLang="zh-CN" i="0" dirty="0">
                    <a:latin typeface="Cambria Math" panose="02040503050406030204" pitchFamily="18" charset="0"/>
                    <a:ea typeface="黑体" panose="02010609060101010101" pitchFamily="49" charset="-122"/>
                  </a:rPr>
                  <a:t>"</a:t>
                </a:r>
                <a:r>
                  <a:rPr lang="en-US" altLang="zh-CN" i="0" dirty="0">
                    <a:latin typeface="Arial" panose="020B0604020202020204" pitchFamily="34" charset="0"/>
                    <a:ea typeface="黑体" panose="02010609060101010101" pitchFamily="49" charset="-122"/>
                  </a:rPr>
                  <a:t>10</a:t>
                </a:r>
                <a:r>
                  <a:rPr lang="en-US" altLang="zh-CN" i="0" dirty="0">
                    <a:latin typeface="Cambria Math" panose="02040503050406030204" pitchFamily="18" charset="0"/>
                    <a:ea typeface="黑体" panose="02010609060101010101" pitchFamily="49" charset="-122"/>
                  </a:rPr>
                  <a:t>" </a:t>
                </a:r>
                <a:r>
                  <a:rPr lang="en-US" altLang="zh-CN" i="0">
                    <a:latin typeface="Cambria Math" panose="02040503050406030204" pitchFamily="18" charset="0"/>
                    <a:ea typeface="黑体" panose="02010609060101010101" pitchFamily="49" charset="-122"/>
                  </a:rPr>
                  <a:t>〗^</a:t>
                </a:r>
                <a:r>
                  <a:rPr lang="en-US" altLang="zh-CN" b="0" i="0" smtClean="0">
                    <a:latin typeface="Cambria Math" panose="02040503050406030204" pitchFamily="18" charset="0"/>
                    <a:ea typeface="黑体" panose="02010609060101010101" pitchFamily="49" charset="-122"/>
                  </a:rPr>
                  <a:t>5</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smtClean="0">
                    <a:solidFill>
                      <a:srgbClr val="FF0000"/>
                    </a:solidFill>
                    <a:latin typeface="Arial" panose="020B0604020202020204" pitchFamily="34" charset="0"/>
                    <a:ea typeface="黑体" panose="02010609060101010101" pitchFamily="49" charset="-122"/>
                  </a:rPr>
                  <a:t>H</a:t>
                </a:r>
                <a:r>
                  <a:rPr lang="zh-CN" altLang="en-US" dirty="0" smtClean="0">
                    <a:solidFill>
                      <a:srgbClr val="FF0000"/>
                    </a:solidFill>
                    <a:latin typeface="Arial" panose="020B0604020202020204" pitchFamily="34" charset="0"/>
                    <a:ea typeface="黑体" panose="02010609060101010101" pitchFamily="49" charset="-122"/>
                  </a:rPr>
                  <a:t>中元素最大达到了</a:t>
                </a:r>
                <a:r>
                  <a:rPr lang="en-US" altLang="zh-CN" i="0" smtClean="0">
                    <a:latin typeface="Cambria Math" panose="02040503050406030204" pitchFamily="18" charset="0"/>
                    <a:ea typeface="黑体" panose="02010609060101010101" pitchFamily="49" charset="-122"/>
                  </a:rPr>
                  <a:t>〖</a:t>
                </a:r>
                <a:r>
                  <a:rPr lang="en-US" altLang="zh-CN" i="0" dirty="0">
                    <a:latin typeface="Cambria Math" panose="02040503050406030204" pitchFamily="18" charset="0"/>
                    <a:ea typeface="黑体" panose="02010609060101010101" pitchFamily="49" charset="-122"/>
                  </a:rPr>
                  <a:t>"</a:t>
                </a:r>
                <a:r>
                  <a:rPr lang="en-US" altLang="zh-CN" i="0" dirty="0">
                    <a:latin typeface="Arial" panose="020B0604020202020204" pitchFamily="34" charset="0"/>
                    <a:ea typeface="黑体" panose="02010609060101010101" pitchFamily="49" charset="-122"/>
                  </a:rPr>
                  <a:t>10</a:t>
                </a:r>
                <a:r>
                  <a:rPr lang="en-US" altLang="zh-CN" i="0" dirty="0">
                    <a:latin typeface="Cambria Math" panose="02040503050406030204" pitchFamily="18" charset="0"/>
                    <a:ea typeface="黑体" panose="02010609060101010101" pitchFamily="49" charset="-122"/>
                  </a:rPr>
                  <a:t>" </a:t>
                </a:r>
                <a:r>
                  <a:rPr lang="en-US" altLang="zh-CN" i="0" smtClean="0">
                    <a:latin typeface="Cambria Math" panose="02040503050406030204" pitchFamily="18" charset="0"/>
                    <a:ea typeface="黑体" panose="02010609060101010101" pitchFamily="49" charset="-122"/>
                  </a:rPr>
                  <a:t>〗^</a:t>
                </a:r>
                <a:r>
                  <a:rPr lang="en-US" altLang="zh-CN" i="0">
                    <a:latin typeface="Cambria Math" panose="02040503050406030204" pitchFamily="18" charset="0"/>
                    <a:ea typeface="黑体" panose="02010609060101010101" pitchFamily="49" charset="-122"/>
                  </a:rPr>
                  <a:t>9</a:t>
                </a:r>
                <a:r>
                  <a:rPr lang="zh-CN" altLang="en-US" dirty="0">
                    <a:latin typeface="Arial" panose="020B0604020202020204" pitchFamily="34" charset="0"/>
                    <a:ea typeface="黑体" panose="02010609060101010101" pitchFamily="49" charset="-122"/>
                  </a:rPr>
                  <a:t>量</a:t>
                </a:r>
                <a:r>
                  <a:rPr lang="zh-CN" altLang="en-US" dirty="0" smtClean="0">
                    <a:latin typeface="Arial" panose="020B0604020202020204" pitchFamily="34" charset="0"/>
                    <a:ea typeface="黑体" panose="02010609060101010101" pitchFamily="49" charset="-122"/>
                  </a:rPr>
                  <a:t>级，</a:t>
                </a:r>
                <a:r>
                  <a:rPr lang="zh-CN" altLang="en-US" dirty="0" smtClean="0">
                    <a:solidFill>
                      <a:srgbClr val="FF0000"/>
                    </a:solidFill>
                    <a:latin typeface="Arial" panose="020B0604020202020204" pitchFamily="34" charset="0"/>
                    <a:ea typeface="黑体" panose="02010609060101010101" pitchFamily="49" charset="-122"/>
                  </a:rPr>
                  <a:t>由于</a:t>
                </a:r>
                <a:r>
                  <a:rPr lang="en-US" altLang="zh-CN" dirty="0" smtClean="0">
                    <a:solidFill>
                      <a:srgbClr val="FF0000"/>
                    </a:solidFill>
                    <a:latin typeface="Arial" panose="020B0604020202020204" pitchFamily="34" charset="0"/>
                    <a:ea typeface="黑体" panose="02010609060101010101" pitchFamily="49" charset="-122"/>
                  </a:rPr>
                  <a:t>H</a:t>
                </a:r>
                <a:r>
                  <a:rPr lang="zh-CN" altLang="en-US" dirty="0" smtClean="0">
                    <a:solidFill>
                      <a:srgbClr val="FF0000"/>
                    </a:solidFill>
                    <a:latin typeface="Arial" panose="020B0604020202020204" pitchFamily="34" charset="0"/>
                    <a:ea typeface="黑体" panose="02010609060101010101" pitchFamily="49" charset="-122"/>
                  </a:rPr>
                  <a:t>中的元素过大造成</a:t>
                </a:r>
                <a:r>
                  <a:rPr lang="en-US" altLang="zh-CN" dirty="0" smtClean="0">
                    <a:solidFill>
                      <a:srgbClr val="FF0000"/>
                    </a:solidFill>
                    <a:latin typeface="Arial" panose="020B0604020202020204" pitchFamily="34" charset="0"/>
                    <a:ea typeface="黑体" panose="02010609060101010101" pitchFamily="49" charset="-122"/>
                  </a:rPr>
                  <a:t>T</a:t>
                </a:r>
                <a:r>
                  <a:rPr lang="zh-CN" altLang="en-US" dirty="0" smtClean="0">
                    <a:solidFill>
                      <a:srgbClr val="FF0000"/>
                    </a:solidFill>
                    <a:latin typeface="Arial" panose="020B0604020202020204" pitchFamily="34" charset="0"/>
                    <a:ea typeface="黑体" panose="02010609060101010101" pitchFamily="49" charset="-122"/>
                  </a:rPr>
                  <a:t>矩阵迭代过程中的数据过大超过了计算机能存贮的最大</a:t>
                </a:r>
                <a:r>
                  <a:rPr lang="zh-CN" altLang="en-US" dirty="0" smtClean="0">
                    <a:solidFill>
                      <a:srgbClr val="FF0000"/>
                    </a:solidFill>
                    <a:latin typeface="Arial" panose="020B0604020202020204" pitchFamily="34" charset="0"/>
                    <a:ea typeface="黑体" panose="02010609060101010101" pitchFamily="49" charset="-122"/>
                  </a:rPr>
                  <a:t>值从而求解结果全为</a:t>
                </a:r>
                <a:r>
                  <a:rPr lang="en-US" altLang="zh-CN" dirty="0" err="1" smtClean="0">
                    <a:solidFill>
                      <a:srgbClr val="FF0000"/>
                    </a:solidFill>
                    <a:latin typeface="Arial" panose="020B0604020202020204" pitchFamily="34" charset="0"/>
                    <a:ea typeface="黑体" panose="02010609060101010101" pitchFamily="49" charset="-122"/>
                  </a:rPr>
                  <a:t>NaN</a:t>
                </a:r>
                <a:endParaRPr lang="en-US" altLang="zh-CN" dirty="0" smtClean="0">
                  <a:solidFill>
                    <a:srgbClr val="FF0000"/>
                  </a:solidFill>
                  <a:latin typeface="Arial" panose="020B0604020202020204" pitchFamily="34" charset="0"/>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mc:Fallback>
      </mc:AlternateContent>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5643361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为了进一步分析出现这个问题的原因，我们考虑方程的另一种写法，如果使用这个方程求解，</a:t>
                </a:r>
                <a:r>
                  <a:rPr lang="en-US" altLang="zh-CN" sz="1200" dirty="0" smtClean="0">
                    <a:latin typeface="黑体" panose="02010609060101010101" pitchFamily="49" charset="-122"/>
                    <a:ea typeface="黑体" panose="02010609060101010101" pitchFamily="49" charset="-122"/>
                  </a:rPr>
                  <a:t>H</a:t>
                </a:r>
                <a:r>
                  <a:rPr lang="zh-CN" altLang="en-US" sz="1200" dirty="0" smtClean="0">
                    <a:latin typeface="黑体" panose="02010609060101010101" pitchFamily="49" charset="-122"/>
                    <a:ea typeface="黑体" panose="02010609060101010101" pitchFamily="49" charset="-122"/>
                  </a:rPr>
                  <a:t>矩阵元素将达到</a:t>
                </a:r>
                <a14:m>
                  <m:oMath xmlns:m="http://schemas.openxmlformats.org/officeDocument/2006/math">
                    <m:sSup>
                      <m:sSupPr>
                        <m:ctrlPr>
                          <a:rPr lang="en-US" altLang="zh-CN" i="1" smtClean="0">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14</m:t>
                        </m:r>
                      </m:sup>
                    </m:sSup>
                  </m:oMath>
                </a14:m>
                <a:r>
                  <a:rPr lang="zh-CN" altLang="en-US" sz="1200" dirty="0" smtClean="0">
                    <a:latin typeface="黑体" panose="02010609060101010101" pitchFamily="49" charset="-122"/>
                    <a:ea typeface="黑体" panose="02010609060101010101" pitchFamily="49" charset="-122"/>
                  </a:rPr>
                  <a:t>量级，</a:t>
                </a:r>
                <a:r>
                  <a:rPr lang="zh-CN" altLang="en-US" dirty="0" smtClean="0">
                    <a:latin typeface="Arial" panose="020B0604020202020204" pitchFamily="34" charset="0"/>
                    <a:ea typeface="黑体" panose="02010609060101010101" pitchFamily="49" charset="-122"/>
                  </a:rPr>
                  <a:t>会进一步加剧数据越界的问题</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进一步对</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逆乘</a:t>
                </a:r>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矩阵的量纲分析发现，如果采用</a:t>
                </a:r>
                <a:r>
                  <a:rPr lang="en-US" altLang="zh-CN" dirty="0" err="1" smtClean="0">
                    <a:latin typeface="Arial" panose="020B0604020202020204" pitchFamily="34" charset="0"/>
                    <a:ea typeface="黑体" panose="02010609060101010101" pitchFamily="49" charset="-122"/>
                  </a:rPr>
                  <a:t>t,N,mm</a:t>
                </a:r>
                <a:r>
                  <a:rPr lang="zh-CN" altLang="en-US" dirty="0" smtClean="0">
                    <a:latin typeface="Arial" panose="020B0604020202020204" pitchFamily="34" charset="0"/>
                    <a:ea typeface="黑体" panose="02010609060101010101" pitchFamily="49" charset="-122"/>
                  </a:rPr>
                  <a:t>单位制，则</a:t>
                </a:r>
                <a:r>
                  <a:rPr lang="en-US" altLang="zh-CN" dirty="0" smtClean="0">
                    <a:latin typeface="Arial" panose="020B0604020202020204" pitchFamily="34" charset="0"/>
                    <a:ea typeface="黑体" panose="02010609060101010101" pitchFamily="49" charset="-122"/>
                  </a:rPr>
                  <a:t>K/M</a:t>
                </a:r>
                <a:r>
                  <a:rPr lang="zh-CN" altLang="en-US" dirty="0" smtClean="0">
                    <a:latin typeface="Arial" panose="020B0604020202020204" pitchFamily="34" charset="0"/>
                    <a:ea typeface="黑体" panose="02010609060101010101" pitchFamily="49" charset="-122"/>
                  </a:rPr>
                  <a:t>的量纲为</a:t>
                </a:r>
                <a14:m>
                  <m:oMath xmlns:m="http://schemas.openxmlformats.org/officeDocument/2006/math">
                    <m:f>
                      <m:fPr>
                        <m:ctrlPr>
                          <a:rPr lang="en-US" altLang="zh-CN" i="1" smtClean="0">
                            <a:latin typeface="Cambria Math" panose="02040503050406030204" pitchFamily="18" charset="0"/>
                            <a:ea typeface="黑体" panose="02010609060101010101" pitchFamily="49" charset="-122"/>
                          </a:rPr>
                        </m:ctrlPr>
                      </m:fPr>
                      <m:num>
                        <m:r>
                          <a:rPr lang="en-US" altLang="zh-CN" i="1">
                            <a:latin typeface="Cambria Math" panose="02040503050406030204" pitchFamily="18" charset="0"/>
                            <a:ea typeface="黑体" panose="02010609060101010101" pitchFamily="49" charset="-122"/>
                          </a:rPr>
                          <m:t>𝑁</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𝑚𝑚</m:t>
                        </m:r>
                      </m:num>
                      <m:den>
                        <m:r>
                          <a:rPr lang="en-US" altLang="zh-CN" i="1">
                            <a:latin typeface="Cambria Math" panose="02040503050406030204" pitchFamily="18" charset="0"/>
                            <a:ea typeface="黑体" panose="02010609060101010101" pitchFamily="49" charset="-122"/>
                          </a:rPr>
                          <m:t>𝑡</m:t>
                        </m:r>
                      </m:den>
                    </m:f>
                  </m:oMath>
                </a14:m>
                <a:r>
                  <a:rPr lang="zh-CN" altLang="en-US" dirty="0" smtClean="0">
                    <a:latin typeface="Arial" panose="020B0604020202020204" pitchFamily="34" charset="0"/>
                    <a:ea typeface="黑体" panose="02010609060101010101" pitchFamily="49" charset="-122"/>
                  </a:rPr>
                  <a:t>，是小单位，如果采用国际单位制</a:t>
                </a:r>
                <a:r>
                  <a:rPr lang="en-US" altLang="zh-CN" dirty="0" smtClean="0">
                    <a:latin typeface="Arial" panose="020B0604020202020204" pitchFamily="34" charset="0"/>
                    <a:ea typeface="黑体" panose="02010609060101010101" pitchFamily="49" charset="-122"/>
                  </a:rPr>
                  <a:t>kg</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，则数值就能减小很多，</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因此以上分析说明</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合理的单位制使得中间结果不过大或者过小有利于保证计算的稳定性；</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en-US" altLang="zh-CN" dirty="0" smtClean="0">
                    <a:latin typeface="Arial" panose="020B0604020202020204" pitchFamily="34" charset="0"/>
                    <a:ea typeface="黑体" panose="02010609060101010101" pitchFamily="49" charset="-122"/>
                  </a:rPr>
                  <a:t>K/M</a:t>
                </a:r>
                <a:r>
                  <a:rPr lang="zh-CN" altLang="en-US" dirty="0" smtClean="0">
                    <a:latin typeface="Arial" panose="020B0604020202020204" pitchFamily="34" charset="0"/>
                    <a:ea typeface="黑体" panose="02010609060101010101" pitchFamily="49" charset="-122"/>
                  </a:rPr>
                  <a:t>实际上反映的是结构的频率信息，如果基频过大也不利于数值求解；</a:t>
                </a:r>
                <a:endParaRPr lang="zh-CN" altLang="en-US" dirty="0">
                  <a:latin typeface="Arial" panose="020B0604020202020204" pitchFamily="34" charset="0"/>
                  <a:ea typeface="黑体" panose="02010609060101010101" pitchFamily="49" charset="-122"/>
                </a:endParaRPr>
              </a:p>
            </p:txBody>
          </p:sp>
        </mc:Choice>
        <mc:Fallback xmlns="">
          <p:sp>
            <p:nvSpPr>
              <p:cNvPr id="3" name="备注占位符 2"/>
              <p:cNvSpPr>
                <a:spLocks noGrp="1"/>
              </p:cNvSpPr>
              <p:nvPr>
                <p:ph type="body" idx="1"/>
              </p:nvPr>
            </p:nvSpPr>
            <p:spPr/>
            <p:txBody>
              <a:bodyPr/>
              <a:lstStyle/>
              <a:p>
                <a:pPr marL="285750" indent="-285750">
                  <a:lnSpc>
                    <a:spcPct val="150000"/>
                  </a:lnSpc>
                  <a:buFont typeface="Arial" panose="020B0604020202020204" pitchFamily="34" charset="0"/>
                  <a:buChar char="•"/>
                </a:pPr>
                <a:r>
                  <a:rPr lang="zh-CN" altLang="en-US" sz="1200" dirty="0" smtClean="0">
                    <a:latin typeface="黑体" panose="02010609060101010101" pitchFamily="49" charset="-122"/>
                    <a:ea typeface="黑体" panose="02010609060101010101" pitchFamily="49" charset="-122"/>
                  </a:rPr>
                  <a:t>为了进一步分析出现这个问题的原因，我们考虑方程的另一种写法，如果使用这个方程求解，</a:t>
                </a:r>
                <a:r>
                  <a:rPr lang="en-US" altLang="zh-CN" sz="1200" dirty="0" smtClean="0">
                    <a:latin typeface="黑体" panose="02010609060101010101" pitchFamily="49" charset="-122"/>
                    <a:ea typeface="黑体" panose="02010609060101010101" pitchFamily="49" charset="-122"/>
                  </a:rPr>
                  <a:t>H</a:t>
                </a:r>
                <a:r>
                  <a:rPr lang="zh-CN" altLang="en-US" sz="1200" dirty="0" smtClean="0">
                    <a:latin typeface="黑体" panose="02010609060101010101" pitchFamily="49" charset="-122"/>
                    <a:ea typeface="黑体" panose="02010609060101010101" pitchFamily="49" charset="-122"/>
                  </a:rPr>
                  <a:t>矩阵元素将达到</a:t>
                </a:r>
                <a:r>
                  <a:rPr lang="en-US" altLang="zh-CN" i="0" smtClean="0">
                    <a:latin typeface="Cambria Math" panose="02040503050406030204" pitchFamily="18" charset="0"/>
                    <a:ea typeface="黑体" panose="02010609060101010101" pitchFamily="49" charset="-122"/>
                  </a:rPr>
                  <a:t>〖</a:t>
                </a:r>
                <a:r>
                  <a:rPr lang="en-US" altLang="zh-CN" i="0" dirty="0">
                    <a:latin typeface="Cambria Math" panose="02040503050406030204" pitchFamily="18" charset="0"/>
                    <a:ea typeface="黑体" panose="02010609060101010101" pitchFamily="49" charset="-122"/>
                  </a:rPr>
                  <a:t>"</a:t>
                </a:r>
                <a:r>
                  <a:rPr lang="en-US" altLang="zh-CN" i="0" dirty="0">
                    <a:latin typeface="Arial" panose="020B0604020202020204" pitchFamily="34" charset="0"/>
                    <a:ea typeface="黑体" panose="02010609060101010101" pitchFamily="49" charset="-122"/>
                  </a:rPr>
                  <a:t>10</a:t>
                </a:r>
                <a:r>
                  <a:rPr lang="en-US" altLang="zh-CN" i="0" dirty="0">
                    <a:latin typeface="Cambria Math" panose="02040503050406030204" pitchFamily="18" charset="0"/>
                    <a:ea typeface="黑体" panose="02010609060101010101" pitchFamily="49" charset="-122"/>
                  </a:rPr>
                  <a:t>" </a:t>
                </a:r>
                <a:r>
                  <a:rPr lang="en-US" altLang="zh-CN" i="0" smtClean="0">
                    <a:latin typeface="Cambria Math" panose="02040503050406030204" pitchFamily="18" charset="0"/>
                    <a:ea typeface="黑体" panose="02010609060101010101" pitchFamily="49" charset="-122"/>
                  </a:rPr>
                  <a:t>〗^</a:t>
                </a:r>
                <a:r>
                  <a:rPr lang="en-US" altLang="zh-CN" b="0" i="0" smtClean="0">
                    <a:latin typeface="Cambria Math" panose="02040503050406030204" pitchFamily="18" charset="0"/>
                    <a:ea typeface="黑体" panose="02010609060101010101" pitchFamily="49" charset="-122"/>
                  </a:rPr>
                  <a:t>14</a:t>
                </a:r>
                <a:r>
                  <a:rPr lang="zh-CN" altLang="en-US" sz="1200" dirty="0" smtClean="0">
                    <a:latin typeface="黑体" panose="02010609060101010101" pitchFamily="49" charset="-122"/>
                    <a:ea typeface="黑体" panose="02010609060101010101" pitchFamily="49" charset="-122"/>
                  </a:rPr>
                  <a:t>量级，</a:t>
                </a:r>
                <a:r>
                  <a:rPr lang="zh-CN" altLang="en-US" dirty="0" smtClean="0">
                    <a:latin typeface="Arial" panose="020B0604020202020204" pitchFamily="34" charset="0"/>
                    <a:ea typeface="黑体" panose="02010609060101010101" pitchFamily="49" charset="-122"/>
                  </a:rPr>
                  <a:t>会进一步加剧数据越界的问题</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进一步对</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逆乘</a:t>
                </a:r>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矩阵的量纲分析发现，如果采用</a:t>
                </a:r>
                <a:r>
                  <a:rPr lang="en-US" altLang="zh-CN" dirty="0" err="1" smtClean="0">
                    <a:latin typeface="Arial" panose="020B0604020202020204" pitchFamily="34" charset="0"/>
                    <a:ea typeface="黑体" panose="02010609060101010101" pitchFamily="49" charset="-122"/>
                  </a:rPr>
                  <a:t>t,N,mm</a:t>
                </a:r>
                <a:r>
                  <a:rPr lang="zh-CN" altLang="en-US" dirty="0" smtClean="0">
                    <a:latin typeface="Arial" panose="020B0604020202020204" pitchFamily="34" charset="0"/>
                    <a:ea typeface="黑体" panose="02010609060101010101" pitchFamily="49" charset="-122"/>
                  </a:rPr>
                  <a:t>单位制，则</a:t>
                </a:r>
                <a:r>
                  <a:rPr lang="en-US" altLang="zh-CN" dirty="0" smtClean="0">
                    <a:latin typeface="Arial" panose="020B0604020202020204" pitchFamily="34" charset="0"/>
                    <a:ea typeface="黑体" panose="02010609060101010101" pitchFamily="49" charset="-122"/>
                  </a:rPr>
                  <a:t>K/M</a:t>
                </a:r>
                <a:r>
                  <a:rPr lang="zh-CN" altLang="en-US" dirty="0" smtClean="0">
                    <a:latin typeface="Arial" panose="020B0604020202020204" pitchFamily="34" charset="0"/>
                    <a:ea typeface="黑体" panose="02010609060101010101" pitchFamily="49" charset="-122"/>
                  </a:rPr>
                  <a:t>的量纲为</a:t>
                </a:r>
                <a:r>
                  <a:rPr lang="en-US" altLang="zh-CN" i="0" smtClean="0">
                    <a:latin typeface="Cambria Math" panose="02040503050406030204" pitchFamily="18" charset="0"/>
                    <a:ea typeface="黑体" panose="02010609060101010101" pitchFamily="49" charset="-122"/>
                  </a:rPr>
                  <a:t>(</a:t>
                </a:r>
                <a:r>
                  <a:rPr lang="en-US" altLang="zh-CN" i="0">
                    <a:latin typeface="Cambria Math" panose="02040503050406030204" pitchFamily="18" charset="0"/>
                    <a:ea typeface="黑体" panose="02010609060101010101" pitchFamily="49" charset="-122"/>
                  </a:rPr>
                  <a:t>𝑁</a:t>
                </a:r>
                <a:r>
                  <a:rPr lang="en-US" altLang="zh-CN" i="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𝑚𝑚</a:t>
                </a:r>
                <a:r>
                  <a:rPr lang="en-US" altLang="zh-CN" b="0" i="0" smtClean="0">
                    <a:latin typeface="Cambria Math" panose="02040503050406030204" pitchFamily="18" charset="0"/>
                    <a:ea typeface="Cambria Math" panose="02040503050406030204" pitchFamily="18" charset="0"/>
                  </a:rPr>
                  <a:t>)/</a:t>
                </a:r>
                <a:r>
                  <a:rPr lang="en-US" altLang="zh-CN" i="0">
                    <a:latin typeface="Cambria Math" panose="02040503050406030204" pitchFamily="18" charset="0"/>
                    <a:ea typeface="黑体" panose="02010609060101010101" pitchFamily="49" charset="-122"/>
                  </a:rPr>
                  <a:t>𝑡</a:t>
                </a:r>
                <a:r>
                  <a:rPr lang="zh-CN" altLang="en-US" dirty="0" smtClean="0">
                    <a:latin typeface="Arial" panose="020B0604020202020204" pitchFamily="34" charset="0"/>
                    <a:ea typeface="黑体" panose="02010609060101010101" pitchFamily="49" charset="-122"/>
                  </a:rPr>
                  <a:t>，是小单位，如果采用国际单位制</a:t>
                </a:r>
                <a:r>
                  <a:rPr lang="en-US" altLang="zh-CN" dirty="0" smtClean="0">
                    <a:latin typeface="Arial" panose="020B0604020202020204" pitchFamily="34" charset="0"/>
                    <a:ea typeface="黑体" panose="02010609060101010101" pitchFamily="49" charset="-122"/>
                  </a:rPr>
                  <a:t>kg</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，则数值就能减小很多，</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因此以上分析说明</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合理的单位制使得中间结果不过大或者过小有利于保证计算的稳定性；</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en-US" altLang="zh-CN" dirty="0" smtClean="0">
                    <a:latin typeface="Arial" panose="020B0604020202020204" pitchFamily="34" charset="0"/>
                    <a:ea typeface="黑体" panose="02010609060101010101" pitchFamily="49" charset="-122"/>
                  </a:rPr>
                  <a:t>K/M</a:t>
                </a:r>
                <a:r>
                  <a:rPr lang="zh-CN" altLang="en-US" dirty="0" smtClean="0">
                    <a:latin typeface="Arial" panose="020B0604020202020204" pitchFamily="34" charset="0"/>
                    <a:ea typeface="黑体" panose="02010609060101010101" pitchFamily="49" charset="-122"/>
                  </a:rPr>
                  <a:t>实际上反映的是结构的频率信息，如果基频过大也不利于数值求解；</a:t>
                </a:r>
                <a:endParaRPr lang="zh-CN" altLang="en-US" dirty="0">
                  <a:latin typeface="Arial" panose="020B0604020202020204" pitchFamily="34" charset="0"/>
                  <a:ea typeface="黑体" panose="02010609060101010101" pitchFamily="49" charset="-122"/>
                </a:endParaRPr>
              </a:p>
            </p:txBody>
          </p:sp>
        </mc:Fallback>
      </mc:AlternateContent>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3230757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2756147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09500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40835310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134618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01208832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1539184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1504372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第二部分介绍文献调研的成果</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首先是矩阵指数的精细积分算法；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目前已发展出基于泰勒级数的近似算法和基于</a:t>
            </a:r>
            <a:r>
              <a:rPr lang="en-US" altLang="zh-CN" sz="1200" dirty="0" err="1" smtClean="0">
                <a:latin typeface="黑体" panose="02010609060101010101" pitchFamily="49" charset="-122"/>
                <a:ea typeface="黑体" panose="02010609060101010101" pitchFamily="49" charset="-122"/>
              </a:rPr>
              <a:t>Pade</a:t>
            </a:r>
            <a:r>
              <a:rPr lang="zh-CN" altLang="en-US" sz="1200" dirty="0" smtClean="0">
                <a:latin typeface="黑体" panose="02010609060101010101" pitchFamily="49" charset="-122"/>
                <a:ea typeface="黑体" panose="02010609060101010101" pitchFamily="49" charset="-122"/>
              </a:rPr>
              <a:t>级数近似的算法；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虽然</a:t>
            </a:r>
            <a:r>
              <a:rPr lang="en-US" altLang="zh-CN" sz="1200" dirty="0" err="1" smtClean="0">
                <a:latin typeface="黑体" panose="02010609060101010101" pitchFamily="49" charset="-122"/>
                <a:ea typeface="黑体" panose="02010609060101010101" pitchFamily="49" charset="-122"/>
              </a:rPr>
              <a:t>Pade</a:t>
            </a:r>
            <a:r>
              <a:rPr lang="zh-CN" altLang="en-US" sz="1200" dirty="0" smtClean="0">
                <a:latin typeface="黑体" panose="02010609060101010101" pitchFamily="49" charset="-122"/>
                <a:ea typeface="黑体" panose="02010609060101010101" pitchFamily="49" charset="-122"/>
              </a:rPr>
              <a:t>级数在每个求解区间上比</a:t>
            </a:r>
            <a:r>
              <a:rPr lang="en-US" altLang="zh-CN" sz="1200" dirty="0" smtClean="0">
                <a:latin typeface="黑体" panose="02010609060101010101" pitchFamily="49" charset="-122"/>
                <a:ea typeface="黑体" panose="02010609060101010101" pitchFamily="49" charset="-122"/>
              </a:rPr>
              <a:t>Taylor</a:t>
            </a:r>
            <a:r>
              <a:rPr lang="zh-CN" altLang="en-US" sz="1200" dirty="0" smtClean="0">
                <a:latin typeface="黑体" panose="02010609060101010101" pitchFamily="49" charset="-122"/>
                <a:ea typeface="黑体" panose="02010609060101010101" pitchFamily="49" charset="-122"/>
              </a:rPr>
              <a:t>级数有更好的精度</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但是</a:t>
            </a:r>
            <a:r>
              <a:rPr lang="en-US" altLang="zh-CN" sz="1200" dirty="0" err="1" smtClean="0">
                <a:latin typeface="黑体" panose="02010609060101010101" pitchFamily="49" charset="-122"/>
                <a:ea typeface="黑体" panose="02010609060101010101" pitchFamily="49" charset="-122"/>
              </a:rPr>
              <a:t>Pade</a:t>
            </a:r>
            <a:r>
              <a:rPr lang="zh-CN" altLang="en-US" sz="1200" dirty="0" smtClean="0">
                <a:latin typeface="黑体" panose="02010609060101010101" pitchFamily="49" charset="-122"/>
                <a:ea typeface="黑体" panose="02010609060101010101" pitchFamily="49" charset="-122"/>
              </a:rPr>
              <a:t>级数近似计算时需要进行矩阵求逆，会带来竖直上的不稳定，同时</a:t>
            </a:r>
            <a:r>
              <a:rPr lang="en-US" altLang="zh-CN" sz="1200" dirty="0" err="1" smtClean="0">
                <a:latin typeface="黑体" panose="02010609060101010101" pitchFamily="49" charset="-122"/>
                <a:ea typeface="黑体" panose="02010609060101010101" pitchFamily="49" charset="-122"/>
              </a:rPr>
              <a:t>Pade</a:t>
            </a:r>
            <a:r>
              <a:rPr lang="zh-CN" altLang="en-US" sz="1200" dirty="0" smtClean="0">
                <a:latin typeface="黑体" panose="02010609060101010101" pitchFamily="49" charset="-122"/>
                <a:ea typeface="黑体" panose="02010609060101010101" pitchFamily="49" charset="-122"/>
              </a:rPr>
              <a:t>级数的计算量也要远大于</a:t>
            </a:r>
            <a:r>
              <a:rPr lang="en-US" altLang="zh-CN" sz="1200" dirty="0" smtClean="0">
                <a:latin typeface="黑体" panose="02010609060101010101" pitchFamily="49" charset="-122"/>
                <a:ea typeface="黑体" panose="02010609060101010101" pitchFamily="49" charset="-122"/>
              </a:rPr>
              <a:t>Taylor</a:t>
            </a:r>
            <a:r>
              <a:rPr lang="zh-CN" altLang="en-US" sz="1200" dirty="0" smtClean="0">
                <a:latin typeface="黑体" panose="02010609060101010101" pitchFamily="49" charset="-122"/>
                <a:ea typeface="黑体" panose="02010609060101010101" pitchFamily="49" charset="-122"/>
              </a:rPr>
              <a:t>级数</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根据文献中所述，对于实际工程问题，泰勒展开到</a:t>
            </a:r>
            <a:r>
              <a:rPr lang="en-US" altLang="zh-CN" sz="1200" dirty="0" smtClean="0">
                <a:latin typeface="黑体" panose="02010609060101010101" pitchFamily="49" charset="-122"/>
                <a:ea typeface="黑体" panose="02010609060101010101" pitchFamily="49" charset="-122"/>
              </a:rPr>
              <a:t>4</a:t>
            </a:r>
            <a:r>
              <a:rPr lang="zh-CN" altLang="en-US" sz="1200" dirty="0" smtClean="0">
                <a:latin typeface="黑体" panose="02010609060101010101" pitchFamily="49" charset="-122"/>
                <a:ea typeface="黑体" panose="02010609060101010101" pitchFamily="49" charset="-122"/>
              </a:rPr>
              <a:t>阶，</a:t>
            </a:r>
            <a:r>
              <a:rPr lang="en-US" altLang="zh-CN" sz="1200" dirty="0" smtClean="0">
                <a:latin typeface="黑体" panose="02010609060101010101" pitchFamily="49" charset="-122"/>
                <a:ea typeface="黑体" panose="02010609060101010101" pitchFamily="49" charset="-122"/>
              </a:rPr>
              <a:t>N=20</a:t>
            </a:r>
            <a:r>
              <a:rPr lang="zh-CN" altLang="en-US" sz="1200" dirty="0" smtClean="0">
                <a:latin typeface="黑体" panose="02010609060101010101" pitchFamily="49" charset="-122"/>
                <a:ea typeface="黑体" panose="02010609060101010101" pitchFamily="49" charset="-122"/>
              </a:rPr>
              <a:t>是非常保守的取法，完全可以保证精度，因此我们最终选择基于泰勒级数展开来求解矩阵指数。</a:t>
            </a:r>
            <a:endParaRPr lang="en-US" altLang="zh-CN" sz="1200" dirty="0" smtClean="0">
              <a:latin typeface="黑体" panose="02010609060101010101" pitchFamily="49" charset="-122"/>
              <a:ea typeface="黑体" panose="02010609060101010101" pitchFamily="49" charset="-122"/>
            </a:endParaRPr>
          </a:p>
          <a:p>
            <a:endParaRPr lang="en-US" altLang="zh-CN" sz="18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0798470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3551944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第二是杜哈姆积分项的求解。经典的精细积分法采用在每个积分区间上对外载荷进行线性插值，精度低，同时需要对矩阵求逆，数值不稳定，有可能出现逆矩阵不存在的情况；</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因此发展出了使用数值积分公式对杜哈姆积分项进行直接求解的方法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在目前已有的多种数值求积公式中，</a:t>
            </a:r>
            <a:r>
              <a:rPr lang="en-US" altLang="zh-CN" sz="1200" dirty="0" smtClean="0">
                <a:latin typeface="黑体" panose="02010609060101010101" pitchFamily="49" charset="-122"/>
                <a:ea typeface="黑体" panose="02010609060101010101" pitchFamily="49" charset="-122"/>
              </a:rPr>
              <a:t>Gauss</a:t>
            </a:r>
            <a:r>
              <a:rPr lang="zh-CN" altLang="en-US" sz="1200" dirty="0" smtClean="0">
                <a:latin typeface="黑体" panose="02010609060101010101" pitchFamily="49" charset="-122"/>
                <a:ea typeface="黑体" panose="02010609060101010101" pitchFamily="49" charset="-122"/>
              </a:rPr>
              <a:t>求积公式理论上可以达到任意高的计算精度，所以我们最终选择使用三节点的高斯积分公式进行求解，代数精度为</a:t>
            </a:r>
            <a:r>
              <a:rPr lang="en-US" altLang="zh-CN" sz="1200" dirty="0" smtClean="0">
                <a:latin typeface="黑体" panose="02010609060101010101" pitchFamily="49" charset="-122"/>
                <a:ea typeface="黑体" panose="02010609060101010101" pitchFamily="49" charset="-122"/>
              </a:rPr>
              <a:t>5</a:t>
            </a:r>
            <a:r>
              <a:rPr lang="zh-CN" altLang="en-US" sz="1200" dirty="0" smtClean="0">
                <a:latin typeface="黑体" panose="02010609060101010101" pitchFamily="49" charset="-122"/>
                <a:ea typeface="黑体" panose="02010609060101010101" pitchFamily="49" charset="-122"/>
              </a:rPr>
              <a:t>阶</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4263559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虽然精细积分法有着精度高的优点，但是对于大规模的动力学求解问题，其迭代过程中的高维矩阵乘法需要花费极高的计算时间，因此需要对算法进行改进和提高</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首先介绍利用非齐次项的结构特性来简化计算的方法，</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杜哈姆积分项中会进行</a:t>
            </a:r>
            <a:r>
              <a:rPr lang="en-US" altLang="zh-CN" sz="1200" dirty="0" smtClean="0">
                <a:latin typeface="黑体" panose="02010609060101010101" pitchFamily="49" charset="-122"/>
                <a:ea typeface="黑体" panose="02010609060101010101" pitchFamily="49" charset="-122"/>
              </a:rPr>
              <a:t>D=T*R</a:t>
            </a:r>
            <a:r>
              <a:rPr lang="zh-CN" altLang="en-US" sz="1200" dirty="0" smtClean="0">
                <a:latin typeface="黑体" panose="02010609060101010101" pitchFamily="49" charset="-122"/>
                <a:ea typeface="黑体" panose="02010609060101010101" pitchFamily="49" charset="-122"/>
              </a:rPr>
              <a:t>的矩阵乘法运算，可以利用</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向量的结构特性对乘法运算进行降维，从而减小计算量</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增维后的</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向量前</a:t>
            </a:r>
            <a:r>
              <a:rPr lang="en-US" altLang="zh-CN" sz="1200" dirty="0" smtClean="0">
                <a:latin typeface="黑体" panose="02010609060101010101" pitchFamily="49" charset="-122"/>
                <a:ea typeface="黑体" panose="02010609060101010101" pitchFamily="49" charset="-122"/>
              </a:rPr>
              <a:t>n</a:t>
            </a:r>
            <a:r>
              <a:rPr lang="zh-CN" altLang="en-US" sz="1200" dirty="0" smtClean="0">
                <a:latin typeface="黑体" panose="02010609060101010101" pitchFamily="49" charset="-122"/>
                <a:ea typeface="黑体" panose="02010609060101010101" pitchFamily="49" charset="-122"/>
              </a:rPr>
              <a:t>行全为</a:t>
            </a:r>
            <a:r>
              <a:rPr lang="en-US" altLang="zh-CN" sz="1200" dirty="0" smtClean="0">
                <a:latin typeface="黑体" panose="02010609060101010101" pitchFamily="49" charset="-122"/>
                <a:ea typeface="黑体" panose="02010609060101010101" pitchFamily="49" charset="-122"/>
              </a:rPr>
              <a:t>0</a:t>
            </a:r>
            <a:r>
              <a:rPr lang="zh-CN" altLang="en-US" sz="1200" dirty="0" smtClean="0">
                <a:latin typeface="黑体" panose="02010609060101010101" pitchFamily="49" charset="-122"/>
                <a:ea typeface="黑体" panose="02010609060101010101" pitchFamily="49" charset="-122"/>
              </a:rPr>
              <a:t>元，因此对</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矩阵和</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矩阵进行分块处理，就可以将</a:t>
            </a:r>
            <a:r>
              <a:rPr lang="en-US" altLang="zh-CN" dirty="0" smtClean="0">
                <a:latin typeface="Arial" panose="020B0604020202020204" pitchFamily="34" charset="0"/>
                <a:ea typeface="黑体" panose="02010609060101010101" pitchFamily="49" charset="-122"/>
              </a:rPr>
              <a:t>2n×2n</a:t>
            </a:r>
            <a:r>
              <a:rPr lang="zh-CN" altLang="en-US" dirty="0" smtClean="0">
                <a:latin typeface="Arial" panose="020B0604020202020204" pitchFamily="34" charset="0"/>
                <a:ea typeface="黑体" panose="02010609060101010101" pitchFamily="49" charset="-122"/>
              </a:rPr>
              <a:t>阶矩阵与</a:t>
            </a:r>
            <a:r>
              <a:rPr lang="en-US" altLang="zh-CN" dirty="0" smtClean="0">
                <a:latin typeface="Arial" panose="020B0604020202020204" pitchFamily="34" charset="0"/>
                <a:ea typeface="黑体" panose="02010609060101010101" pitchFamily="49" charset="-122"/>
              </a:rPr>
              <a:t>2n</a:t>
            </a:r>
            <a:r>
              <a:rPr lang="zh-CN" altLang="en-US" dirty="0" smtClean="0">
                <a:latin typeface="Arial" panose="020B0604020202020204" pitchFamily="34" charset="0"/>
                <a:ea typeface="黑体" panose="02010609060101010101" pitchFamily="49" charset="-122"/>
              </a:rPr>
              <a:t>阶列向量的乘法降阶为</a:t>
            </a:r>
            <a:r>
              <a:rPr lang="en-US" altLang="zh-CN" dirty="0" smtClean="0">
                <a:latin typeface="Arial" panose="020B0604020202020204" pitchFamily="34" charset="0"/>
                <a:ea typeface="黑体" panose="02010609060101010101" pitchFamily="49" charset="-122"/>
              </a:rPr>
              <a:t>2n×n</a:t>
            </a:r>
            <a:r>
              <a:rPr lang="zh-CN" altLang="en-US" dirty="0" smtClean="0">
                <a:latin typeface="Arial" panose="020B0604020202020204" pitchFamily="34" charset="0"/>
                <a:ea typeface="黑体" panose="02010609060101010101" pitchFamily="49" charset="-122"/>
              </a:rPr>
              <a:t>阶矩阵和</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阶列向量的乘法，计算量减半</a:t>
            </a:r>
            <a:endParaRPr lang="en-US" altLang="zh-CN" dirty="0" smtClean="0">
              <a:latin typeface="Arial" panose="020B0604020202020204" pitchFamily="34" charset="0"/>
              <a:ea typeface="黑体" panose="02010609060101010101" pitchFamily="49" charset="-122"/>
            </a:endParaRPr>
          </a:p>
          <a:p>
            <a:r>
              <a:rPr lang="zh-CN" altLang="en-US" sz="1200" dirty="0" smtClean="0">
                <a:latin typeface="Arial" panose="020B0604020202020204" pitchFamily="34" charset="0"/>
                <a:ea typeface="黑体" panose="02010609060101010101" pitchFamily="49" charset="-122"/>
              </a:rPr>
              <a:t>最为关键的是，这种算法是矩阵乘法的等价变形，并不损失精度</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5188467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在之前分块矩阵基础上更进一步分析发现，实际问题中并不是每个节点上都作用有载荷，所以载荷向量</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）有很多零元，设</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）的第一个非零元出现在倒数第</a:t>
            </a:r>
            <a:r>
              <a:rPr lang="en-US" altLang="zh-CN" sz="1200" dirty="0" smtClean="0">
                <a:latin typeface="黑体" panose="02010609060101010101" pitchFamily="49" charset="-122"/>
                <a:ea typeface="黑体" panose="02010609060101010101" pitchFamily="49" charset="-122"/>
              </a:rPr>
              <a:t>m</a:t>
            </a:r>
            <a:r>
              <a:rPr lang="zh-CN" altLang="en-US" sz="1200" dirty="0" smtClean="0">
                <a:latin typeface="黑体" panose="02010609060101010101" pitchFamily="49" charset="-122"/>
                <a:ea typeface="黑体" panose="02010609060101010101" pitchFamily="49" charset="-122"/>
              </a:rPr>
              <a:t>行，因此可以将</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和</a:t>
            </a:r>
            <a:r>
              <a:rPr lang="en-US" altLang="zh-CN" sz="1200" dirty="0" smtClean="0">
                <a:latin typeface="黑体" panose="02010609060101010101" pitchFamily="49" charset="-122"/>
                <a:ea typeface="黑体" panose="02010609060101010101" pitchFamily="49" charset="-122"/>
              </a:rPr>
              <a:t>R</a:t>
            </a:r>
            <a:r>
              <a:rPr lang="zh-CN" altLang="en-US" sz="1200" dirty="0" smtClean="0">
                <a:latin typeface="黑体" panose="02010609060101010101" pitchFamily="49" charset="-122"/>
                <a:ea typeface="黑体" panose="02010609060101010101" pitchFamily="49" charset="-122"/>
              </a:rPr>
              <a:t>分成三块，</a:t>
            </a:r>
            <a:r>
              <a:rPr lang="en-US" altLang="zh-CN" sz="1200" dirty="0" smtClean="0">
                <a:latin typeface="黑体" panose="02010609060101010101" pitchFamily="49" charset="-122"/>
                <a:ea typeface="黑体" panose="02010609060101010101" pitchFamily="49" charset="-122"/>
              </a:rPr>
              <a:t>R1</a:t>
            </a:r>
            <a:r>
              <a:rPr lang="zh-CN" altLang="en-US" sz="1200" dirty="0" smtClean="0">
                <a:latin typeface="黑体" panose="02010609060101010101" pitchFamily="49" charset="-122"/>
                <a:ea typeface="黑体" panose="02010609060101010101" pitchFamily="49" charset="-122"/>
              </a:rPr>
              <a:t>和</a:t>
            </a:r>
            <a:r>
              <a:rPr lang="en-US" altLang="zh-CN" sz="1200" dirty="0" smtClean="0">
                <a:latin typeface="黑体" panose="02010609060101010101" pitchFamily="49" charset="-122"/>
                <a:ea typeface="黑体" panose="02010609060101010101" pitchFamily="49" charset="-122"/>
              </a:rPr>
              <a:t>R2</a:t>
            </a:r>
            <a:r>
              <a:rPr lang="zh-CN" altLang="en-US" sz="1200" dirty="0" smtClean="0">
                <a:latin typeface="黑体" panose="02010609060101010101" pitchFamily="49" charset="-122"/>
                <a:ea typeface="黑体" panose="02010609060101010101" pitchFamily="49" charset="-122"/>
              </a:rPr>
              <a:t>都为零元素，所以</a:t>
            </a:r>
            <a:r>
              <a:rPr lang="en-US" altLang="zh-CN" sz="1200" dirty="0" smtClean="0">
                <a:latin typeface="黑体" panose="02010609060101010101" pitchFamily="49" charset="-122"/>
                <a:ea typeface="黑体" panose="02010609060101010101" pitchFamily="49" charset="-122"/>
              </a:rPr>
              <a:t>T*R</a:t>
            </a:r>
            <a:r>
              <a:rPr lang="zh-CN" altLang="en-US" sz="1200" dirty="0" smtClean="0">
                <a:latin typeface="黑体" panose="02010609060101010101" pitchFamily="49" charset="-122"/>
                <a:ea typeface="黑体" panose="02010609060101010101" pitchFamily="49" charset="-122"/>
              </a:rPr>
              <a:t>的运算进一步从（</a:t>
            </a:r>
            <a:r>
              <a:rPr lang="en-US" altLang="zh-CN" sz="1200" dirty="0" smtClean="0">
                <a:latin typeface="黑体" panose="02010609060101010101" pitchFamily="49" charset="-122"/>
                <a:ea typeface="黑体" panose="02010609060101010101" pitchFamily="49" charset="-122"/>
              </a:rPr>
              <a:t>2</a:t>
            </a:r>
            <a:r>
              <a:rPr lang="zh-CN" altLang="en-US" sz="1200" dirty="0" smtClean="0">
                <a:latin typeface="黑体" panose="02010609060101010101" pitchFamily="49" charset="-122"/>
                <a:ea typeface="黑体" panose="02010609060101010101" pitchFamily="49" charset="-122"/>
              </a:rPr>
              <a:t>）式的</a:t>
            </a:r>
            <a:r>
              <a:rPr lang="en-US" altLang="zh-CN" dirty="0" smtClean="0">
                <a:latin typeface="Arial" panose="020B0604020202020204" pitchFamily="34" charset="0"/>
                <a:ea typeface="黑体" panose="02010609060101010101" pitchFamily="49" charset="-122"/>
              </a:rPr>
              <a:t>2n×n</a:t>
            </a:r>
            <a:r>
              <a:rPr lang="zh-CN" altLang="en-US" dirty="0" smtClean="0">
                <a:latin typeface="Arial" panose="020B0604020202020204" pitchFamily="34" charset="0"/>
                <a:ea typeface="黑体" panose="02010609060101010101" pitchFamily="49" charset="-122"/>
              </a:rPr>
              <a:t>次乘法减小为</a:t>
            </a:r>
            <a:r>
              <a:rPr lang="en-US" altLang="zh-CN" dirty="0" smtClean="0">
                <a:latin typeface="Arial" panose="020B0604020202020204" pitchFamily="34" charset="0"/>
                <a:ea typeface="黑体" panose="02010609060101010101" pitchFamily="49" charset="-122"/>
              </a:rPr>
              <a:t>2n×m</a:t>
            </a:r>
            <a:r>
              <a:rPr lang="zh-CN" altLang="en-US" dirty="0" smtClean="0">
                <a:latin typeface="Arial" panose="020B0604020202020204" pitchFamily="34" charset="0"/>
                <a:ea typeface="黑体" panose="02010609060101010101" pitchFamily="49" charset="-122"/>
              </a:rPr>
              <a:t>次乘法，极限情况为</a:t>
            </a:r>
            <a:r>
              <a:rPr lang="en-US" altLang="zh-CN" dirty="0" smtClean="0">
                <a:latin typeface="Arial" panose="020B0604020202020204" pitchFamily="34" charset="0"/>
                <a:ea typeface="黑体" panose="02010609060101010101" pitchFamily="49" charset="-122"/>
              </a:rPr>
              <a:t>m=1</a:t>
            </a:r>
            <a:r>
              <a:rPr lang="zh-CN" altLang="en-US" dirty="0" smtClean="0">
                <a:latin typeface="Arial" panose="020B0604020202020204" pitchFamily="34" charset="0"/>
                <a:ea typeface="黑体" panose="02010609060101010101" pitchFamily="49" charset="-122"/>
              </a:rPr>
              <a:t>即能最大能将矩阵与向量的乘法减小为矩阵与数字的乘法。</a:t>
            </a:r>
            <a:endParaRPr lang="en-US" altLang="zh-CN" dirty="0" smtClean="0">
              <a:latin typeface="Arial" panose="020B0604020202020204" pitchFamily="34" charset="0"/>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对一个迭代步内的乘法计算量进行分析发现，最多可以节省</a:t>
            </a:r>
            <a:r>
              <a:rPr lang="en-US" altLang="zh-CN" sz="1200" dirty="0" smtClean="0">
                <a:latin typeface="黑体" panose="02010609060101010101" pitchFamily="49" charset="-122"/>
                <a:ea typeface="黑体" panose="02010609060101010101" pitchFamily="49" charset="-122"/>
              </a:rPr>
              <a:t>60%</a:t>
            </a:r>
            <a:r>
              <a:rPr lang="zh-CN" altLang="en-US" sz="1200" dirty="0" smtClean="0">
                <a:latin typeface="黑体" panose="02010609060101010101" pitchFamily="49" charset="-122"/>
                <a:ea typeface="黑体" panose="02010609060101010101" pitchFamily="49" charset="-122"/>
              </a:rPr>
              <a:t>的计算时间。并且不损失精度</a:t>
            </a:r>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2030835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latin typeface="黑体" panose="02010609060101010101" pitchFamily="49" charset="-122"/>
                <a:ea typeface="黑体" panose="02010609060101010101" pitchFamily="49" charset="-122"/>
              </a:rPr>
              <a:t>精细积分法中占据主要时间的是矩阵指数的迭代求解，可以通过矩阵指数的物理意义对算法进行简化</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首先考虑另一种方程的表达形式，观察无外力时的方程的解可以发现，矩阵指数的四块子矩阵是具有不同的物理意义的，反应的是扰动在结构中的传播</a:t>
            </a:r>
            <a:endParaRPr lang="en-US" altLang="zh-CN" sz="1200" dirty="0" smtClean="0">
              <a:latin typeface="黑体" panose="02010609060101010101" pitchFamily="49" charset="-122"/>
              <a:ea typeface="黑体" panose="02010609060101010101" pitchFamily="49" charset="-122"/>
            </a:endParaRPr>
          </a:p>
          <a:p>
            <a:r>
              <a:rPr lang="zh-CN" altLang="en-US" sz="1200" dirty="0" smtClean="0">
                <a:latin typeface="黑体" panose="02010609060101010101" pitchFamily="49" charset="-122"/>
                <a:ea typeface="黑体" panose="02010609060101010101" pitchFamily="49" charset="-122"/>
              </a:rPr>
              <a:t>又由于能量在结构中的传播速度是有限的，因此在某个自由度上有扰动，在较小的时间内只能传播到有限的自由度，所以</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矩阵一定是稀疏矩阵。</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952625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黑体" panose="02010609060101010101" pitchFamily="49" charset="-122"/>
                <a:ea typeface="黑体" panose="02010609060101010101" pitchFamily="49" charset="-122"/>
              </a:rPr>
              <a:t>但是实际计算中发现随着</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的迭代求解，会被迅速填充为满矩阵，而且有很多非常小的元素，这是由于计算误差导致的，因此通过每步迭代后都对这些误差项进行清零，就可以保证</a:t>
            </a:r>
            <a:r>
              <a:rPr lang="en-US" altLang="zh-CN" sz="1200" dirty="0" smtClean="0">
                <a:latin typeface="黑体" panose="02010609060101010101" pitchFamily="49" charset="-122"/>
                <a:ea typeface="黑体" panose="02010609060101010101" pitchFamily="49" charset="-122"/>
              </a:rPr>
              <a:t>T</a:t>
            </a:r>
            <a:r>
              <a:rPr lang="zh-CN" altLang="en-US" sz="1200" dirty="0" smtClean="0">
                <a:latin typeface="黑体" panose="02010609060101010101" pitchFamily="49" charset="-122"/>
                <a:ea typeface="黑体" panose="02010609060101010101" pitchFamily="49" charset="-122"/>
              </a:rPr>
              <a:t>矩阵的稀疏性，再按照稀疏矩阵的乘法运算求解就能够大大提高运算效率。</a:t>
            </a:r>
            <a:endParaRPr lang="en-US" altLang="zh-CN" sz="1200" dirty="0" smtClean="0">
              <a:latin typeface="黑体" panose="02010609060101010101" pitchFamily="49" charset="-122"/>
              <a:ea typeface="黑体" panose="02010609060101010101" pitchFamily="49" charset="-122"/>
            </a:endParaRPr>
          </a:p>
          <a:p>
            <a:endParaRPr lang="en-US" altLang="zh-CN" sz="1200" dirty="0" smtClean="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633455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6781DD5-B7A5-4A50-B696-AF4019BC87B1}"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531381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0D9F568-2F41-4DD6-BC2B-57C3C3821D61}"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01429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4EDEE83A-F87A-488D-9327-74E1B317568D}"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6163553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747547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2561368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342269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024964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6322632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2922715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517475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93984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94198" y="130047"/>
            <a:ext cx="8221152" cy="581079"/>
          </a:xfrm>
          <a:prstGeom prst="rect">
            <a:avLst/>
          </a:prstGeom>
        </p:spPr>
        <p:txBody>
          <a:bodyPr>
            <a:noAutofit/>
          </a:bodyPr>
          <a:lstStyle>
            <a:lvl1pPr>
              <a:defRPr sz="3200" b="1">
                <a:latin typeface="SimHei" panose="02010609060101010101" pitchFamily="49" charset="-122"/>
                <a:ea typeface="SimHei" panose="020106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461424" y="1016039"/>
            <a:ext cx="7886700" cy="485082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92866161-40AB-47F9-AFD3-106FA55957CA}"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cxnSp>
        <p:nvCxnSpPr>
          <p:cNvPr id="7" name="直接连接符 30">
            <a:extLst>
              <a:ext uri="{FF2B5EF4-FFF2-40B4-BE49-F238E27FC236}">
                <a16:creationId xmlns:a16="http://schemas.microsoft.com/office/drawing/2014/main" id="{5981822D-FB28-CB48-9E6A-8CD07F788745}"/>
              </a:ext>
            </a:extLst>
          </p:cNvPr>
          <p:cNvCxnSpPr>
            <a:cxnSpLocks/>
          </p:cNvCxnSpPr>
          <p:nvPr userDrawn="1"/>
        </p:nvCxnSpPr>
        <p:spPr>
          <a:xfrm>
            <a:off x="223157" y="863582"/>
            <a:ext cx="8697686" cy="0"/>
          </a:xfrm>
          <a:prstGeom prst="line">
            <a:avLst/>
          </a:prstGeom>
          <a:ln w="38100">
            <a:solidFill>
              <a:srgbClr val="7E2C8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568891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0902427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055694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06847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CE68723C-509E-4E78-B0B5-A19C50200A9E}"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28222798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7650939E-0604-4B01-92BF-7B81D1FD0D53}"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5896950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1CD4B8B2-FBB1-4CF8-9B91-2B8582B926AF}"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8" name="Footer Placeholder 7"/>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9" name="Slide Number Placeholder 8"/>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9807198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88046F2E-40FE-4804-AC3C-D473F33E3E91}"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Footer Placeholder 3"/>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Slide Number Placeholder 4"/>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42543022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0F67376C-1F13-4C8B-B63D-C45E3646517A}"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3" name="Footer Placeholder 2"/>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4" name="Slide Number Placeholder 3"/>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14523339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34E0E9CF-6DB4-4727-A40D-49AF0BBC1FD3}"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820740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5511E998-2566-4F86-B3F5-B44E8D9238D2}"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Footer Placeholder 5"/>
          <p:cNvSpPr>
            <a:spLocks noGrp="1"/>
          </p:cNvSpPr>
          <p:nvPr>
            <p:ph type="ftr" sz="quarter" idx="11"/>
          </p:nvPr>
        </p:nvSpPr>
        <p:spPr/>
        <p: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7" name="Slide Number Placeholder 6"/>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3731069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457200" rtl="0" eaLnBrk="1" fontAlgn="auto" latinLnBrk="0" hangingPunct="1">
              <a:lnSpc>
                <a:spcPct val="100000"/>
              </a:lnSpc>
              <a:spcBef>
                <a:spcPts val="0"/>
              </a:spcBef>
              <a:spcAft>
                <a:spcPts val="0"/>
              </a:spcAft>
              <a:buClrTx/>
              <a:buSzTx/>
              <a:buFontTx/>
              <a:buNone/>
              <a:tabLst/>
              <a:defRPr/>
            </a:pPr>
            <a:fld id="{4EFC8D4F-5D21-475E-A219-A42C70740DCE}" type="datetime1">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l" defTabSz="4572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等线" panose="02010600030101010101" pitchFamily="2" charset="-122"/>
              <a:cs typeface="+mn-cs"/>
            </a:endParaRPr>
          </a:p>
        </p:txBody>
      </p:sp>
      <p:sp>
        <p:nvSpPr>
          <p:cNvPr id="6" name="Slide Number Placeholder 5"/>
          <p:cNvSpPr>
            <a:spLocks noGrp="1"/>
          </p:cNvSpPr>
          <p:nvPr>
            <p:ph type="sldNum" sz="quarter" idx="4"/>
          </p:nvPr>
        </p:nvSpPr>
        <p:spPr>
          <a:xfrm>
            <a:off x="7983110" y="6356351"/>
            <a:ext cx="53224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dirty="0">
              <a:ln>
                <a:noFill/>
              </a:ln>
              <a:solidFill>
                <a:prstClr val="black">
                  <a:tint val="75000"/>
                </a:prstClr>
              </a:solidFill>
              <a:effectLst/>
              <a:uLnTx/>
              <a:uFillTx/>
              <a:latin typeface="Calibri" panose="020F0502020204030204"/>
              <a:ea typeface="等线" panose="02010600030101010101" pitchFamily="2" charset="-122"/>
              <a:cs typeface="+mn-cs"/>
            </a:endParaRPr>
          </a:p>
        </p:txBody>
      </p:sp>
    </p:spTree>
    <p:extLst>
      <p:ext uri="{BB962C8B-B14F-4D97-AF65-F5344CB8AC3E}">
        <p14:creationId xmlns:p14="http://schemas.microsoft.com/office/powerpoint/2010/main" val="3555143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C0A882DB-8E6B-4387-AAB8-EBE39CD12337}"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2022/6/3</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28FEF2B5-431B-488B-9E1D-61D92B7929DF}"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28105449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26.emf"/><Relationship Id="rId18" Type="http://schemas.openxmlformats.org/officeDocument/2006/relationships/oleObject" Target="../embeddings/oleObject28.bin"/><Relationship Id="rId3" Type="http://schemas.openxmlformats.org/officeDocument/2006/relationships/notesSlide" Target="../notesSlides/notesSlide10.xml"/><Relationship Id="rId21" Type="http://schemas.openxmlformats.org/officeDocument/2006/relationships/image" Target="../media/image30.wmf"/><Relationship Id="rId7" Type="http://schemas.openxmlformats.org/officeDocument/2006/relationships/image" Target="../media/image23.wmf"/><Relationship Id="rId12" Type="http://schemas.openxmlformats.org/officeDocument/2006/relationships/oleObject" Target="../embeddings/oleObject25.bin"/><Relationship Id="rId17" Type="http://schemas.openxmlformats.org/officeDocument/2006/relationships/image" Target="../media/image28.wmf"/><Relationship Id="rId25" Type="http://schemas.openxmlformats.org/officeDocument/2006/relationships/image" Target="../media/image32.wmf"/><Relationship Id="rId2" Type="http://schemas.openxmlformats.org/officeDocument/2006/relationships/slideLayout" Target="../slideLayouts/slideLayout2.xml"/><Relationship Id="rId16" Type="http://schemas.openxmlformats.org/officeDocument/2006/relationships/oleObject" Target="../embeddings/oleObject27.bin"/><Relationship Id="rId20" Type="http://schemas.openxmlformats.org/officeDocument/2006/relationships/oleObject" Target="../embeddings/oleObject29.bin"/><Relationship Id="rId1" Type="http://schemas.openxmlformats.org/officeDocument/2006/relationships/vmlDrawing" Target="../drawings/vmlDrawing7.vml"/><Relationship Id="rId6" Type="http://schemas.openxmlformats.org/officeDocument/2006/relationships/oleObject" Target="../embeddings/oleObject22.bin"/><Relationship Id="rId11" Type="http://schemas.openxmlformats.org/officeDocument/2006/relationships/image" Target="../media/image25.emf"/><Relationship Id="rId24" Type="http://schemas.openxmlformats.org/officeDocument/2006/relationships/oleObject" Target="../embeddings/oleObject31.bin"/><Relationship Id="rId5" Type="http://schemas.openxmlformats.org/officeDocument/2006/relationships/image" Target="../media/image22.wmf"/><Relationship Id="rId15" Type="http://schemas.openxmlformats.org/officeDocument/2006/relationships/image" Target="../media/image27.wmf"/><Relationship Id="rId23" Type="http://schemas.openxmlformats.org/officeDocument/2006/relationships/image" Target="../media/image31.wmf"/><Relationship Id="rId10" Type="http://schemas.openxmlformats.org/officeDocument/2006/relationships/oleObject" Target="../embeddings/oleObject24.bin"/><Relationship Id="rId19" Type="http://schemas.openxmlformats.org/officeDocument/2006/relationships/image" Target="../media/image29.wmf"/><Relationship Id="rId4" Type="http://schemas.openxmlformats.org/officeDocument/2006/relationships/oleObject" Target="../embeddings/oleObject21.bin"/><Relationship Id="rId9" Type="http://schemas.openxmlformats.org/officeDocument/2006/relationships/image" Target="../media/image24.wmf"/><Relationship Id="rId14" Type="http://schemas.openxmlformats.org/officeDocument/2006/relationships/oleObject" Target="../embeddings/oleObject26.bin"/><Relationship Id="rId22" Type="http://schemas.openxmlformats.org/officeDocument/2006/relationships/oleObject" Target="../embeddings/oleObject30.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4.bin"/><Relationship Id="rId13" Type="http://schemas.openxmlformats.org/officeDocument/2006/relationships/image" Target="../media/image37.wmf"/><Relationship Id="rId3" Type="http://schemas.openxmlformats.org/officeDocument/2006/relationships/notesSlide" Target="../notesSlides/notesSlide11.xml"/><Relationship Id="rId7" Type="http://schemas.openxmlformats.org/officeDocument/2006/relationships/image" Target="../media/image34.wmf"/><Relationship Id="rId12" Type="http://schemas.openxmlformats.org/officeDocument/2006/relationships/oleObject" Target="../embeddings/oleObject36.bin"/><Relationship Id="rId17" Type="http://schemas.openxmlformats.org/officeDocument/2006/relationships/image" Target="../media/image39.emf"/><Relationship Id="rId2" Type="http://schemas.openxmlformats.org/officeDocument/2006/relationships/slideLayout" Target="../slideLayouts/slideLayout2.xml"/><Relationship Id="rId16" Type="http://schemas.openxmlformats.org/officeDocument/2006/relationships/oleObject" Target="../embeddings/oleObject38.bin"/><Relationship Id="rId1" Type="http://schemas.openxmlformats.org/officeDocument/2006/relationships/vmlDrawing" Target="../drawings/vmlDrawing8.vml"/><Relationship Id="rId6" Type="http://schemas.openxmlformats.org/officeDocument/2006/relationships/oleObject" Target="../embeddings/oleObject33.bin"/><Relationship Id="rId11" Type="http://schemas.openxmlformats.org/officeDocument/2006/relationships/image" Target="../media/image36.wmf"/><Relationship Id="rId5" Type="http://schemas.openxmlformats.org/officeDocument/2006/relationships/image" Target="../media/image33.wmf"/><Relationship Id="rId15" Type="http://schemas.openxmlformats.org/officeDocument/2006/relationships/image" Target="../media/image38.emf"/><Relationship Id="rId10" Type="http://schemas.openxmlformats.org/officeDocument/2006/relationships/oleObject" Target="../embeddings/oleObject35.bin"/><Relationship Id="rId4" Type="http://schemas.openxmlformats.org/officeDocument/2006/relationships/oleObject" Target="../embeddings/oleObject32.bin"/><Relationship Id="rId9" Type="http://schemas.openxmlformats.org/officeDocument/2006/relationships/image" Target="../media/image35.wmf"/><Relationship Id="rId14" Type="http://schemas.openxmlformats.org/officeDocument/2006/relationships/oleObject" Target="../embeddings/oleObject37.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1.bin"/><Relationship Id="rId3" Type="http://schemas.openxmlformats.org/officeDocument/2006/relationships/notesSlide" Target="../notesSlides/notesSlide12.xml"/><Relationship Id="rId7" Type="http://schemas.openxmlformats.org/officeDocument/2006/relationships/image" Target="../media/image41.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40.bin"/><Relationship Id="rId11" Type="http://schemas.openxmlformats.org/officeDocument/2006/relationships/image" Target="../media/image43.emf"/><Relationship Id="rId5" Type="http://schemas.openxmlformats.org/officeDocument/2006/relationships/image" Target="../media/image40.wmf"/><Relationship Id="rId10" Type="http://schemas.openxmlformats.org/officeDocument/2006/relationships/oleObject" Target="../embeddings/oleObject42.bin"/><Relationship Id="rId4" Type="http://schemas.openxmlformats.org/officeDocument/2006/relationships/oleObject" Target="../embeddings/oleObject39.bin"/><Relationship Id="rId9" Type="http://schemas.openxmlformats.org/officeDocument/2006/relationships/image" Target="../media/image42.w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46.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45.bin"/><Relationship Id="rId5" Type="http://schemas.openxmlformats.org/officeDocument/2006/relationships/image" Target="../media/image45.wmf"/><Relationship Id="rId4" Type="http://schemas.openxmlformats.org/officeDocument/2006/relationships/oleObject" Target="../embeddings/oleObject44.bin"/></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emf"/><Relationship Id="rId5" Type="http://schemas.openxmlformats.org/officeDocument/2006/relationships/image" Target="../media/image74.emf"/><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49.bin"/><Relationship Id="rId13" Type="http://schemas.openxmlformats.org/officeDocument/2006/relationships/image" Target="../media/image79.emf"/><Relationship Id="rId3" Type="http://schemas.openxmlformats.org/officeDocument/2006/relationships/notesSlide" Target="../notesSlides/notesSlide26.xml"/><Relationship Id="rId7" Type="http://schemas.openxmlformats.org/officeDocument/2006/relationships/image" Target="../media/image21.wmf"/><Relationship Id="rId12"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48.bin"/><Relationship Id="rId11" Type="http://schemas.openxmlformats.org/officeDocument/2006/relationships/image" Target="../media/image78.wmf"/><Relationship Id="rId5" Type="http://schemas.openxmlformats.org/officeDocument/2006/relationships/image" Target="../media/image76.wmf"/><Relationship Id="rId10" Type="http://schemas.openxmlformats.org/officeDocument/2006/relationships/oleObject" Target="../embeddings/oleObject50.bin"/><Relationship Id="rId4" Type="http://schemas.openxmlformats.org/officeDocument/2006/relationships/oleObject" Target="../embeddings/oleObject47.bin"/><Relationship Id="rId9" Type="http://schemas.openxmlformats.org/officeDocument/2006/relationships/image" Target="../media/image77.wm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80.wmf"/><Relationship Id="rId4" Type="http://schemas.openxmlformats.org/officeDocument/2006/relationships/oleObject" Target="../embeddings/oleObject52.bin"/></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81.wmf"/><Relationship Id="rId5" Type="http://schemas.openxmlformats.org/officeDocument/2006/relationships/oleObject" Target="../embeddings/oleObject53.bin"/><Relationship Id="rId4" Type="http://schemas.openxmlformats.org/officeDocument/2006/relationships/image" Target="../media/image5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31.xml"/><Relationship Id="rId7" Type="http://schemas.openxmlformats.org/officeDocument/2006/relationships/image" Target="../media/image83.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55.bin"/><Relationship Id="rId5" Type="http://schemas.openxmlformats.org/officeDocument/2006/relationships/image" Target="../media/image82.wmf"/><Relationship Id="rId4" Type="http://schemas.openxmlformats.org/officeDocument/2006/relationships/oleObject" Target="../embeddings/oleObject54.bin"/><Relationship Id="rId9" Type="http://schemas.openxmlformats.org/officeDocument/2006/relationships/image" Target="../media/image580.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notesSlide" Target="../notesSlides/notesSlide32.xml"/><Relationship Id="rId7" Type="http://schemas.openxmlformats.org/officeDocument/2006/relationships/image" Target="../media/image85.wmf"/><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56.bin"/><Relationship Id="rId11" Type="http://schemas.openxmlformats.org/officeDocument/2006/relationships/image" Target="../media/image86.png"/><Relationship Id="rId5" Type="http://schemas.openxmlformats.org/officeDocument/2006/relationships/image" Target="../media/image570.png"/><Relationship Id="rId10" Type="http://schemas.openxmlformats.org/officeDocument/2006/relationships/image" Target="../media/image590.png"/><Relationship Id="rId4" Type="http://schemas.openxmlformats.org/officeDocument/2006/relationships/image" Target="../media/image84.png"/><Relationship Id="rId9" Type="http://schemas.openxmlformats.org/officeDocument/2006/relationships/image" Target="../media/image83.emf"/></Relationships>
</file>

<file path=ppt/slides/_rels/slide33.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jp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9.png"/><Relationship Id="rId5" Type="http://schemas.openxmlformats.org/officeDocument/2006/relationships/image" Target="../media/image84.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8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84.png"/><Relationship Id="rId5" Type="http://schemas.openxmlformats.org/officeDocument/2006/relationships/image" Target="../media/image92.png"/><Relationship Id="rId4"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38.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45.png"/><Relationship Id="rId4" Type="http://schemas.openxmlformats.org/officeDocument/2006/relationships/image" Target="../media/image97.png"/><Relationship Id="rId9" Type="http://schemas.openxmlformats.org/officeDocument/2006/relationships/image" Target="../media/image44.png"/></Relationships>
</file>

<file path=ppt/slides/_rels/slide39.xml.rels><?xml version="1.0" encoding="UTF-8" standalone="yes"?>
<Relationships xmlns="http://schemas.openxmlformats.org/package/2006/relationships"><Relationship Id="rId8"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11" Type="http://schemas.openxmlformats.org/officeDocument/2006/relationships/image" Target="../media/image101.png"/><Relationship Id="rId10" Type="http://schemas.openxmlformats.org/officeDocument/2006/relationships/image" Target="../media/image94.jpeg"/><Relationship Id="rId9"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4.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 Id="rId11" Type="http://schemas.openxmlformats.org/officeDocument/2006/relationships/image" Target="../media/image102.emf"/><Relationship Id="rId10" Type="http://schemas.openxmlformats.org/officeDocument/2006/relationships/image" Target="../media/image94.jpeg"/><Relationship Id="rId9" Type="http://schemas.openxmlformats.org/officeDocument/2006/relationships/image" Target="../media/image44.png"/></Relationships>
</file>

<file path=ppt/slides/_rels/slide5.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5.xml"/><Relationship Id="rId7" Type="http://schemas.openxmlformats.org/officeDocument/2006/relationships/image" Target="../media/image6.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5.emf"/><Relationship Id="rId4" Type="http://schemas.openxmlformats.org/officeDocument/2006/relationships/oleObject" Target="../embeddings/oleObject3.bin"/><Relationship Id="rId9" Type="http://schemas.openxmlformats.org/officeDocument/2006/relationships/image" Target="../media/image7.emf"/></Relationships>
</file>

<file path=ppt/slides/_rels/slide6.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notesSlide" Target="../notesSlides/notesSlide6.xml"/><Relationship Id="rId7" Type="http://schemas.openxmlformats.org/officeDocument/2006/relationships/oleObject" Target="../embeddings/oleObject7.bin"/><Relationship Id="rId12"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8.wmf"/><Relationship Id="rId11" Type="http://schemas.openxmlformats.org/officeDocument/2006/relationships/oleObject" Target="../embeddings/oleObject9.bin"/><Relationship Id="rId5" Type="http://schemas.openxmlformats.org/officeDocument/2006/relationships/oleObject" Target="../embeddings/oleObject6.bin"/><Relationship Id="rId10" Type="http://schemas.openxmlformats.org/officeDocument/2006/relationships/image" Target="../media/image10.emf"/><Relationship Id="rId4" Type="http://schemas.openxmlformats.org/officeDocument/2006/relationships/image" Target="../media/image14.png"/><Relationship Id="rId9" Type="http://schemas.openxmlformats.org/officeDocument/2006/relationships/oleObject" Target="../embeddings/oleObject8.bin"/></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15.emf"/><Relationship Id="rId3" Type="http://schemas.openxmlformats.org/officeDocument/2006/relationships/notesSlide" Target="../notesSlides/notesSlide7.xml"/><Relationship Id="rId7" Type="http://schemas.openxmlformats.org/officeDocument/2006/relationships/image" Target="../media/image12.wmf"/><Relationship Id="rId12"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11.bin"/><Relationship Id="rId11" Type="http://schemas.openxmlformats.org/officeDocument/2006/relationships/image" Target="../media/image14.wmf"/><Relationship Id="rId5" Type="http://schemas.openxmlformats.org/officeDocument/2006/relationships/image" Target="../media/image11.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13.emf"/></Relationships>
</file>

<file path=ppt/slides/_rels/slide8.xml.rels><?xml version="1.0" encoding="UTF-8" standalone="yes"?>
<Relationships xmlns="http://schemas.openxmlformats.org/package/2006/relationships"><Relationship Id="rId8" Type="http://schemas.openxmlformats.org/officeDocument/2006/relationships/image" Target="../media/image17.wmf"/><Relationship Id="rId13" Type="http://schemas.openxmlformats.org/officeDocument/2006/relationships/oleObject" Target="../embeddings/oleObject19.bin"/><Relationship Id="rId3" Type="http://schemas.openxmlformats.org/officeDocument/2006/relationships/notesSlide" Target="../notesSlides/notesSlide8.xml"/><Relationship Id="rId7" Type="http://schemas.openxmlformats.org/officeDocument/2006/relationships/oleObject" Target="../embeddings/oleObject16.bin"/><Relationship Id="rId12" Type="http://schemas.openxmlformats.org/officeDocument/2006/relationships/image" Target="../media/image19.e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6.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18.wmf"/><Relationship Id="rId4" Type="http://schemas.openxmlformats.org/officeDocument/2006/relationships/image" Target="../media/image28.png"/><Relationship Id="rId9" Type="http://schemas.openxmlformats.org/officeDocument/2006/relationships/oleObject" Target="../embeddings/oleObject17.bin"/><Relationship Id="rId14" Type="http://schemas.openxmlformats.org/officeDocument/2006/relationships/image" Target="../media/image20.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21.wmf"/><Relationship Id="rId4" Type="http://schemas.openxmlformats.org/officeDocument/2006/relationships/oleObject" Target="../embeddings/oleObject2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descr="D:\work\expand_new\阶段报告\结题\PPT\清华大学.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415" y="5972782"/>
            <a:ext cx="2445246" cy="75626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p:cNvSpPr txBox="1"/>
          <p:nvPr/>
        </p:nvSpPr>
        <p:spPr>
          <a:xfrm>
            <a:off x="1850598" y="4120829"/>
            <a:ext cx="5294115" cy="138499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林子雄、郭嘉鑫、王婉婷   </a:t>
            </a:r>
            <a:endParaRPr kumimoji="0" lang="en-US" altLang="zh-CN" sz="28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a:p>
            <a:pPr marL="0" marR="0" lvl="0" indent="0" algn="ctr"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smtClean="0">
                <a:ln>
                  <a:noFill/>
                </a:ln>
                <a:solidFill>
                  <a:prstClr val="black"/>
                </a:solidFill>
                <a:effectLst/>
                <a:uLnTx/>
                <a:uFillTx/>
                <a:latin typeface="楷体" panose="02010609060101010101" pitchFamily="49" charset="-122"/>
                <a:ea typeface="楷体" panose="02010609060101010101" pitchFamily="49" charset="-122"/>
                <a:cs typeface="+mn-cs"/>
              </a:rPr>
              <a:t>2022-06-01</a:t>
            </a:r>
            <a:endParaRPr kumimoji="0" lang="zh-CN" altLang="en-US" sz="2800" b="1" i="0" u="none" strike="noStrike" kern="1200" cap="none" spc="0" normalizeH="0" baseline="0" noProof="0" dirty="0">
              <a:ln>
                <a:noFill/>
              </a:ln>
              <a:solidFill>
                <a:prstClr val="black"/>
              </a:solidFill>
              <a:effectLst/>
              <a:uLnTx/>
              <a:uFillTx/>
              <a:latin typeface="楷体" panose="02010609060101010101" pitchFamily="49" charset="-122"/>
              <a:ea typeface="楷体" panose="02010609060101010101" pitchFamily="49" charset="-122"/>
              <a:cs typeface="+mn-cs"/>
            </a:endParaRPr>
          </a:p>
        </p:txBody>
      </p:sp>
      <p:cxnSp>
        <p:nvCxnSpPr>
          <p:cNvPr id="3" name="直接连接符 2"/>
          <p:cNvCxnSpPr/>
          <p:nvPr/>
        </p:nvCxnSpPr>
        <p:spPr>
          <a:xfrm>
            <a:off x="1444378" y="3587967"/>
            <a:ext cx="6881585" cy="0"/>
          </a:xfrm>
          <a:prstGeom prst="line">
            <a:avLst/>
          </a:prstGeom>
          <a:ln w="222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810348" y="3232726"/>
            <a:ext cx="7374618" cy="0"/>
          </a:xfrm>
          <a:prstGeom prst="line">
            <a:avLst/>
          </a:prstGeom>
          <a:ln w="28575">
            <a:solidFill>
              <a:srgbClr val="743481"/>
            </a:solidFill>
          </a:ln>
        </p:spPr>
        <p:style>
          <a:lnRef idx="1">
            <a:schemeClr val="dk1"/>
          </a:lnRef>
          <a:fillRef idx="0">
            <a:schemeClr val="dk1"/>
          </a:fillRef>
          <a:effectRef idx="0">
            <a:schemeClr val="dk1"/>
          </a:effectRef>
          <a:fontRef idx="minor">
            <a:schemeClr val="tx1"/>
          </a:fontRef>
        </p:style>
      </p:cxnSp>
      <p:sp>
        <p:nvSpPr>
          <p:cNvPr id="8" name="文本框 7"/>
          <p:cNvSpPr txBox="1"/>
          <p:nvPr/>
        </p:nvSpPr>
        <p:spPr>
          <a:xfrm>
            <a:off x="106889" y="2315144"/>
            <a:ext cx="9144000"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smtClean="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计算动力学大作业</a:t>
            </a:r>
            <a:endParaRPr kumimoji="0" lang="zh-CN" altLang="en-US" sz="4400" b="1"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239963141"/>
      </p:ext>
    </p:extLst>
  </p:cSld>
  <p:clrMapOvr>
    <a:masterClrMapping/>
  </p:clrMapOvr>
  <mc:AlternateContent xmlns:mc="http://schemas.openxmlformats.org/markup-compatibility/2006" xmlns:p14="http://schemas.microsoft.com/office/powerpoint/2010/main">
    <mc:Choice Requires="p14">
      <p:transition spd="slow" p14:dur="2000" advTm="5963"/>
    </mc:Choice>
    <mc:Fallback xmlns="">
      <p:transition spd="slow" advTm="5963"/>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a:xfrm>
            <a:off x="8611760" y="6492875"/>
            <a:ext cx="53224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26215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理论：三维实体单元</a:t>
            </a:r>
            <a:endParaRPr lang="zh-CN" altLang="en-US" dirty="0">
              <a:latin typeface="Arial" panose="020B0604020202020204" pitchFamily="34" charset="0"/>
              <a:ea typeface="黑体" panose="02010609060101010101" pitchFamily="49" charset="-122"/>
            </a:endParaRPr>
          </a:p>
        </p:txBody>
      </p:sp>
      <p:sp>
        <p:nvSpPr>
          <p:cNvPr id="7"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69" name="矩形 68"/>
          <p:cNvSpPr/>
          <p:nvPr/>
        </p:nvSpPr>
        <p:spPr>
          <a:xfrm>
            <a:off x="418595" y="1352439"/>
            <a:ext cx="3794582" cy="424732"/>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rPr>
              <a:t>线性单元：</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C3D8</a:t>
            </a:r>
            <a:endParaRPr lang="zh-CN" altLang="en-US" dirty="0">
              <a:latin typeface="黑体" panose="02010609060101010101" pitchFamily="49" charset="-122"/>
              <a:ea typeface="黑体" panose="02010609060101010101" pitchFamily="49" charset="-122"/>
            </a:endParaRPr>
          </a:p>
        </p:txBody>
      </p:sp>
      <p:grpSp>
        <p:nvGrpSpPr>
          <p:cNvPr id="190" name="组合 189"/>
          <p:cNvGrpSpPr/>
          <p:nvPr/>
        </p:nvGrpSpPr>
        <p:grpSpPr>
          <a:xfrm>
            <a:off x="495807" y="2012231"/>
            <a:ext cx="2205099" cy="1899955"/>
            <a:chOff x="495807" y="2012231"/>
            <a:chExt cx="2205099" cy="1899955"/>
          </a:xfrm>
        </p:grpSpPr>
        <p:sp>
          <p:nvSpPr>
            <p:cNvPr id="110" name="矩形 109"/>
            <p:cNvSpPr/>
            <p:nvPr/>
          </p:nvSpPr>
          <p:spPr>
            <a:xfrm>
              <a:off x="495807" y="2124661"/>
              <a:ext cx="2167890" cy="1787525"/>
            </a:xfrm>
            <a:prstGeom prst="rect">
              <a:avLst/>
            </a:prstGeom>
          </p:spPr>
          <p:txBody>
            <a:bodyPr/>
            <a:lstStyle/>
            <a:p>
              <a:endParaRPr lang="zh-CN" altLang="en-US"/>
            </a:p>
          </p:txBody>
        </p:sp>
        <p:cxnSp>
          <p:nvCxnSpPr>
            <p:cNvPr id="111" name="直接连接符 110"/>
            <p:cNvCxnSpPr/>
            <p:nvPr/>
          </p:nvCxnSpPr>
          <p:spPr>
            <a:xfrm>
              <a:off x="1168711" y="2342173"/>
              <a:ext cx="12539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直接连接符 111"/>
            <p:cNvCxnSpPr/>
            <p:nvPr/>
          </p:nvCxnSpPr>
          <p:spPr>
            <a:xfrm flipH="1">
              <a:off x="708841" y="2332648"/>
              <a:ext cx="459870" cy="439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直接连接符 112"/>
            <p:cNvCxnSpPr/>
            <p:nvPr/>
          </p:nvCxnSpPr>
          <p:spPr>
            <a:xfrm flipH="1">
              <a:off x="1953156" y="2349031"/>
              <a:ext cx="456129" cy="412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flipV="1">
              <a:off x="714449" y="2754845"/>
              <a:ext cx="1238705" cy="16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H="1">
              <a:off x="1158664" y="2342173"/>
              <a:ext cx="7828" cy="96634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714449" y="2771674"/>
              <a:ext cx="0" cy="981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725667" y="3304440"/>
              <a:ext cx="425344" cy="4321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1965545" y="2754845"/>
              <a:ext cx="0" cy="981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flipV="1">
              <a:off x="697625" y="3736555"/>
              <a:ext cx="1267921" cy="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flipH="1">
              <a:off x="2400289" y="2332648"/>
              <a:ext cx="8263" cy="960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V="1">
              <a:off x="1974103" y="3304440"/>
              <a:ext cx="426186" cy="432117"/>
            </a:xfrm>
            <a:prstGeom prst="line">
              <a:avLst/>
            </a:prstGeom>
            <a:ln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flipV="1">
              <a:off x="1158664" y="3293387"/>
              <a:ext cx="1250622" cy="110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534213" y="2990518"/>
              <a:ext cx="644454"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1527634" y="2519232"/>
              <a:ext cx="6579" cy="471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V="1">
              <a:off x="1531414" y="2503115"/>
              <a:ext cx="443354" cy="490470"/>
            </a:xfrm>
            <a:prstGeom prst="line">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箭头连接符 125"/>
            <p:cNvCxnSpPr/>
            <p:nvPr/>
          </p:nvCxnSpPr>
          <p:spPr>
            <a:xfrm>
              <a:off x="2166965" y="2990518"/>
              <a:ext cx="404142" cy="7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接箭头连接符 126"/>
            <p:cNvCxnSpPr/>
            <p:nvPr/>
          </p:nvCxnSpPr>
          <p:spPr>
            <a:xfrm flipV="1">
              <a:off x="1527634" y="2220196"/>
              <a:ext cx="0" cy="304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9" name="文本框 49"/>
            <p:cNvSpPr txBox="1"/>
            <p:nvPr/>
          </p:nvSpPr>
          <p:spPr>
            <a:xfrm>
              <a:off x="935921" y="3109723"/>
              <a:ext cx="229935" cy="27488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0" name="文本框 26"/>
            <p:cNvSpPr txBox="1"/>
            <p:nvPr/>
          </p:nvSpPr>
          <p:spPr>
            <a:xfrm>
              <a:off x="1941946" y="3618233"/>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131" name="文本框 26"/>
            <p:cNvSpPr txBox="1"/>
            <p:nvPr/>
          </p:nvSpPr>
          <p:spPr>
            <a:xfrm>
              <a:off x="2361354" y="3109196"/>
              <a:ext cx="229803" cy="2700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2" name="文本框 49"/>
            <p:cNvSpPr txBox="1"/>
            <p:nvPr/>
          </p:nvSpPr>
          <p:spPr>
            <a:xfrm>
              <a:off x="504823" y="3620180"/>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3" name="文本框 49"/>
            <p:cNvSpPr txBox="1"/>
            <p:nvPr/>
          </p:nvSpPr>
          <p:spPr>
            <a:xfrm>
              <a:off x="496028" y="2637386"/>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134" name="文本框 49"/>
            <p:cNvSpPr txBox="1"/>
            <p:nvPr/>
          </p:nvSpPr>
          <p:spPr>
            <a:xfrm>
              <a:off x="1941945" y="2629314"/>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5" name="文本框 49"/>
            <p:cNvSpPr txBox="1"/>
            <p:nvPr/>
          </p:nvSpPr>
          <p:spPr>
            <a:xfrm>
              <a:off x="2341859" y="2206358"/>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6" name="文本框 34"/>
            <p:cNvSpPr txBox="1"/>
            <p:nvPr/>
          </p:nvSpPr>
          <p:spPr>
            <a:xfrm>
              <a:off x="929492" y="2207617"/>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37" name="椭圆 136"/>
            <p:cNvSpPr/>
            <p:nvPr/>
          </p:nvSpPr>
          <p:spPr>
            <a:xfrm>
              <a:off x="695976" y="3713417"/>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1139477" y="327384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691107" y="2746508"/>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椭圆 139"/>
            <p:cNvSpPr/>
            <p:nvPr/>
          </p:nvSpPr>
          <p:spPr>
            <a:xfrm>
              <a:off x="1153002" y="2314625"/>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椭圆 140"/>
            <p:cNvSpPr/>
            <p:nvPr/>
          </p:nvSpPr>
          <p:spPr>
            <a:xfrm>
              <a:off x="2385056" y="2326801"/>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椭圆 141"/>
            <p:cNvSpPr/>
            <p:nvPr/>
          </p:nvSpPr>
          <p:spPr>
            <a:xfrm>
              <a:off x="1940890" y="3709169"/>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椭圆 142"/>
            <p:cNvSpPr/>
            <p:nvPr/>
          </p:nvSpPr>
          <p:spPr>
            <a:xfrm>
              <a:off x="2376853" y="3280698"/>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椭圆 143"/>
            <p:cNvSpPr/>
            <p:nvPr/>
          </p:nvSpPr>
          <p:spPr>
            <a:xfrm>
              <a:off x="1936238" y="2746508"/>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45" name="对象 144"/>
            <p:cNvGraphicFramePr>
              <a:graphicFrameLocks noChangeAspect="1"/>
            </p:cNvGraphicFramePr>
            <p:nvPr/>
          </p:nvGraphicFramePr>
          <p:xfrm>
            <a:off x="2573906" y="2933377"/>
            <a:ext cx="127000" cy="203200"/>
          </p:xfrm>
          <a:graphic>
            <a:graphicData uri="http://schemas.openxmlformats.org/presentationml/2006/ole">
              <mc:AlternateContent xmlns:mc="http://schemas.openxmlformats.org/markup-compatibility/2006">
                <mc:Choice xmlns:v="urn:schemas-microsoft-com:vml" Requires="v">
                  <p:oleObj spid="_x0000_s19006" name="Equation" r:id="rId4" imgW="126720" imgH="203040" progId="Equation.DSMT4">
                    <p:embed/>
                  </p:oleObj>
                </mc:Choice>
                <mc:Fallback>
                  <p:oleObj name="Equation" r:id="rId4" imgW="126720" imgH="203040" progId="Equation.DSMT4">
                    <p:embed/>
                    <p:pic>
                      <p:nvPicPr>
                        <p:cNvPr id="145" name="对象 144"/>
                        <p:cNvPicPr/>
                        <p:nvPr/>
                      </p:nvPicPr>
                      <p:blipFill>
                        <a:blip r:embed="rId5"/>
                        <a:stretch>
                          <a:fillRect/>
                        </a:stretch>
                      </p:blipFill>
                      <p:spPr>
                        <a:xfrm>
                          <a:off x="2573906" y="2933377"/>
                          <a:ext cx="127000" cy="203200"/>
                        </a:xfrm>
                        <a:prstGeom prst="rect">
                          <a:avLst/>
                        </a:prstGeom>
                      </p:spPr>
                    </p:pic>
                  </p:oleObj>
                </mc:Fallback>
              </mc:AlternateContent>
            </a:graphicData>
          </a:graphic>
        </p:graphicFrame>
        <p:graphicFrame>
          <p:nvGraphicFramePr>
            <p:cNvPr id="146" name="对象 145"/>
            <p:cNvGraphicFramePr>
              <a:graphicFrameLocks noChangeAspect="1"/>
            </p:cNvGraphicFramePr>
            <p:nvPr/>
          </p:nvGraphicFramePr>
          <p:xfrm>
            <a:off x="1962819" y="2401748"/>
            <a:ext cx="127000" cy="165100"/>
          </p:xfrm>
          <a:graphic>
            <a:graphicData uri="http://schemas.openxmlformats.org/presentationml/2006/ole">
              <mc:AlternateContent xmlns:mc="http://schemas.openxmlformats.org/markup-compatibility/2006">
                <mc:Choice xmlns:v="urn:schemas-microsoft-com:vml" Requires="v">
                  <p:oleObj spid="_x0000_s19007" name="Equation" r:id="rId6" imgW="126720" imgH="164880" progId="Equation.DSMT4">
                    <p:embed/>
                  </p:oleObj>
                </mc:Choice>
                <mc:Fallback>
                  <p:oleObj name="Equation" r:id="rId6" imgW="126720" imgH="164880" progId="Equation.DSMT4">
                    <p:embed/>
                    <p:pic>
                      <p:nvPicPr>
                        <p:cNvPr id="146" name="对象 145"/>
                        <p:cNvPicPr/>
                        <p:nvPr/>
                      </p:nvPicPr>
                      <p:blipFill>
                        <a:blip r:embed="rId7"/>
                        <a:stretch>
                          <a:fillRect/>
                        </a:stretch>
                      </p:blipFill>
                      <p:spPr>
                        <a:xfrm>
                          <a:off x="1962819" y="2401748"/>
                          <a:ext cx="127000" cy="165100"/>
                        </a:xfrm>
                        <a:prstGeom prst="rect">
                          <a:avLst/>
                        </a:prstGeom>
                      </p:spPr>
                    </p:pic>
                  </p:oleObj>
                </mc:Fallback>
              </mc:AlternateContent>
            </a:graphicData>
          </a:graphic>
        </p:graphicFrame>
        <p:graphicFrame>
          <p:nvGraphicFramePr>
            <p:cNvPr id="147" name="对象 146"/>
            <p:cNvGraphicFramePr>
              <a:graphicFrameLocks noChangeAspect="1"/>
            </p:cNvGraphicFramePr>
            <p:nvPr/>
          </p:nvGraphicFramePr>
          <p:xfrm>
            <a:off x="1470076" y="2012231"/>
            <a:ext cx="152400" cy="203200"/>
          </p:xfrm>
          <a:graphic>
            <a:graphicData uri="http://schemas.openxmlformats.org/presentationml/2006/ole">
              <mc:AlternateContent xmlns:mc="http://schemas.openxmlformats.org/markup-compatibility/2006">
                <mc:Choice xmlns:v="urn:schemas-microsoft-com:vml" Requires="v">
                  <p:oleObj spid="_x0000_s19008" name="Equation" r:id="rId8" imgW="152280" imgH="203040" progId="Equation.DSMT4">
                    <p:embed/>
                  </p:oleObj>
                </mc:Choice>
                <mc:Fallback>
                  <p:oleObj name="Equation" r:id="rId8" imgW="152280" imgH="203040" progId="Equation.DSMT4">
                    <p:embed/>
                    <p:pic>
                      <p:nvPicPr>
                        <p:cNvPr id="147" name="对象 146"/>
                        <p:cNvPicPr/>
                        <p:nvPr/>
                      </p:nvPicPr>
                      <p:blipFill>
                        <a:blip r:embed="rId9"/>
                        <a:stretch>
                          <a:fillRect/>
                        </a:stretch>
                      </p:blipFill>
                      <p:spPr>
                        <a:xfrm>
                          <a:off x="1470076" y="2012231"/>
                          <a:ext cx="152400" cy="203200"/>
                        </a:xfrm>
                        <a:prstGeom prst="rect">
                          <a:avLst/>
                        </a:prstGeom>
                      </p:spPr>
                    </p:pic>
                  </p:oleObj>
                </mc:Fallback>
              </mc:AlternateContent>
            </a:graphicData>
          </a:graphic>
        </p:graphicFrame>
      </p:grpSp>
      <p:sp>
        <p:nvSpPr>
          <p:cNvPr id="179" name="矩形 178"/>
          <p:cNvSpPr/>
          <p:nvPr/>
        </p:nvSpPr>
        <p:spPr>
          <a:xfrm>
            <a:off x="412738" y="3782029"/>
            <a:ext cx="3794582" cy="424732"/>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高阶</a:t>
            </a:r>
            <a:r>
              <a:rPr lang="zh-CN" altLang="en-US" dirty="0" smtClean="0">
                <a:latin typeface="黑体" panose="02010609060101010101" pitchFamily="49" charset="-122"/>
                <a:ea typeface="黑体" panose="02010609060101010101" pitchFamily="49" charset="-122"/>
              </a:rPr>
              <a:t>单元：</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C3D20</a:t>
            </a:r>
            <a:endParaRPr lang="zh-CN" altLang="en-US" dirty="0">
              <a:latin typeface="黑体" panose="02010609060101010101" pitchFamily="49" charset="-122"/>
              <a:ea typeface="黑体" panose="02010609060101010101" pitchFamily="49" charset="-122"/>
            </a:endParaRPr>
          </a:p>
        </p:txBody>
      </p:sp>
      <p:graphicFrame>
        <p:nvGraphicFramePr>
          <p:cNvPr id="180" name="对象 179"/>
          <p:cNvGraphicFramePr>
            <a:graphicFrameLocks noChangeAspect="1"/>
          </p:cNvGraphicFramePr>
          <p:nvPr/>
        </p:nvGraphicFramePr>
        <p:xfrm>
          <a:off x="4208262" y="2421549"/>
          <a:ext cx="4343400" cy="631825"/>
        </p:xfrm>
        <a:graphic>
          <a:graphicData uri="http://schemas.openxmlformats.org/presentationml/2006/ole">
            <mc:AlternateContent xmlns:mc="http://schemas.openxmlformats.org/markup-compatibility/2006">
              <mc:Choice xmlns:v="urn:schemas-microsoft-com:vml" Requires="v">
                <p:oleObj spid="_x0000_s19009" name="Equation" r:id="rId10" imgW="4343538" imgH="632569" progId="Equation.DSMT4">
                  <p:embed/>
                </p:oleObj>
              </mc:Choice>
              <mc:Fallback>
                <p:oleObj name="Equation" r:id="rId10" imgW="4343538" imgH="632569" progId="Equation.DSMT4">
                  <p:embed/>
                  <p:pic>
                    <p:nvPicPr>
                      <p:cNvPr id="180" name="对象 179"/>
                      <p:cNvPicPr/>
                      <p:nvPr/>
                    </p:nvPicPr>
                    <p:blipFill>
                      <a:blip r:embed="rId11"/>
                      <a:stretch>
                        <a:fillRect/>
                      </a:stretch>
                    </p:blipFill>
                    <p:spPr>
                      <a:xfrm>
                        <a:off x="4208262" y="2421549"/>
                        <a:ext cx="4343400" cy="631825"/>
                      </a:xfrm>
                      <a:prstGeom prst="rect">
                        <a:avLst/>
                      </a:prstGeom>
                    </p:spPr>
                  </p:pic>
                </p:oleObj>
              </mc:Fallback>
            </mc:AlternateContent>
          </a:graphicData>
        </a:graphic>
      </p:graphicFrame>
      <p:sp>
        <p:nvSpPr>
          <p:cNvPr id="181" name="矩形 180"/>
          <p:cNvSpPr/>
          <p:nvPr/>
        </p:nvSpPr>
        <p:spPr>
          <a:xfrm>
            <a:off x="856245" y="1681324"/>
            <a:ext cx="1107996" cy="380553"/>
          </a:xfrm>
          <a:prstGeom prst="rect">
            <a:avLst/>
          </a:prstGeom>
        </p:spPr>
        <p:txBody>
          <a:bodyPr wrap="none">
            <a:spAutoFit/>
          </a:bodyPr>
          <a:lstStyle/>
          <a:p>
            <a:pPr>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a:t>
            </a:r>
            <a:r>
              <a:rPr lang="zh-CN" altLang="en-US" dirty="0">
                <a:latin typeface="黑体" panose="02010609060101010101" pitchFamily="49" charset="-122"/>
                <a:ea typeface="黑体" panose="02010609060101010101" pitchFamily="49" charset="-122"/>
              </a:rPr>
              <a:t>编号</a:t>
            </a:r>
          </a:p>
        </p:txBody>
      </p:sp>
      <p:sp>
        <p:nvSpPr>
          <p:cNvPr id="182" name="矩形 181"/>
          <p:cNvSpPr/>
          <p:nvPr/>
        </p:nvSpPr>
        <p:spPr>
          <a:xfrm>
            <a:off x="3276064" y="1674628"/>
            <a:ext cx="1107996" cy="424732"/>
          </a:xfrm>
          <a:prstGeom prst="rect">
            <a:avLst/>
          </a:prstGeom>
        </p:spPr>
        <p:txBody>
          <a:bodyPr wrap="none">
            <a:spAutoFit/>
          </a:bodyPr>
          <a:lstStyle/>
          <a:p>
            <a:pPr>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形</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函数：</a:t>
            </a:r>
            <a:endParaRPr lang="zh-CN" altLang="en-US" dirty="0">
              <a:latin typeface="黑体" panose="02010609060101010101" pitchFamily="49" charset="-122"/>
              <a:ea typeface="黑体" panose="02010609060101010101" pitchFamily="49" charset="-122"/>
            </a:endParaRPr>
          </a:p>
        </p:txBody>
      </p:sp>
      <p:sp>
        <p:nvSpPr>
          <p:cNvPr id="183" name="矩形 182"/>
          <p:cNvSpPr/>
          <p:nvPr/>
        </p:nvSpPr>
        <p:spPr>
          <a:xfrm>
            <a:off x="714364" y="4102487"/>
            <a:ext cx="1107996" cy="380553"/>
          </a:xfrm>
          <a:prstGeom prst="rect">
            <a:avLst/>
          </a:prstGeom>
        </p:spPr>
        <p:txBody>
          <a:bodyPr wrap="none">
            <a:spAutoFit/>
          </a:bodyPr>
          <a:lstStyle/>
          <a:p>
            <a:pPr>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a:t>
            </a:r>
            <a:r>
              <a:rPr lang="zh-CN" altLang="en-US" dirty="0">
                <a:latin typeface="黑体" panose="02010609060101010101" pitchFamily="49" charset="-122"/>
                <a:ea typeface="黑体" panose="02010609060101010101" pitchFamily="49" charset="-122"/>
              </a:rPr>
              <a:t>编号</a:t>
            </a:r>
          </a:p>
        </p:txBody>
      </p:sp>
      <p:sp>
        <p:nvSpPr>
          <p:cNvPr id="184" name="矩形 183"/>
          <p:cNvSpPr/>
          <p:nvPr/>
        </p:nvSpPr>
        <p:spPr>
          <a:xfrm>
            <a:off x="3276064" y="3735465"/>
            <a:ext cx="1107996" cy="424732"/>
          </a:xfrm>
          <a:prstGeom prst="rect">
            <a:avLst/>
          </a:prstGeom>
        </p:spPr>
        <p:txBody>
          <a:bodyPr wrap="none">
            <a:spAutoFit/>
          </a:bodyPr>
          <a:lstStyle/>
          <a:p>
            <a:pPr>
              <a:lnSpc>
                <a:spcPct val="120000"/>
              </a:lnSpc>
            </a:pPr>
            <a:r>
              <a:rPr lang="zh-CN" altLang="en-US" dirty="0">
                <a:latin typeface="Times New Roman" panose="02020603050405020304" pitchFamily="18" charset="0"/>
                <a:ea typeface="黑体" panose="02010609060101010101" pitchFamily="49" charset="-122"/>
                <a:cs typeface="Times New Roman" panose="02020603050405020304" pitchFamily="18" charset="0"/>
              </a:rPr>
              <a:t>形</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函数：</a:t>
            </a:r>
            <a:endParaRPr lang="zh-CN" altLang="en-US" dirty="0">
              <a:latin typeface="黑体" panose="02010609060101010101" pitchFamily="49" charset="-122"/>
              <a:ea typeface="黑体" panose="02010609060101010101" pitchFamily="49" charset="-122"/>
            </a:endParaRPr>
          </a:p>
        </p:txBody>
      </p:sp>
      <p:graphicFrame>
        <p:nvGraphicFramePr>
          <p:cNvPr id="185" name="对象 184"/>
          <p:cNvGraphicFramePr>
            <a:graphicFrameLocks noChangeAspect="1"/>
          </p:cNvGraphicFramePr>
          <p:nvPr>
            <p:extLst>
              <p:ext uri="{D42A27DB-BD31-4B8C-83A1-F6EECF244321}">
                <p14:modId xmlns:p14="http://schemas.microsoft.com/office/powerpoint/2010/main" val="4008565353"/>
              </p:ext>
            </p:extLst>
          </p:nvPr>
        </p:nvGraphicFramePr>
        <p:xfrm>
          <a:off x="4207320" y="4419120"/>
          <a:ext cx="4792663" cy="563563"/>
        </p:xfrm>
        <a:graphic>
          <a:graphicData uri="http://schemas.openxmlformats.org/presentationml/2006/ole">
            <mc:AlternateContent xmlns:mc="http://schemas.openxmlformats.org/markup-compatibility/2006">
              <mc:Choice xmlns:v="urn:schemas-microsoft-com:vml" Requires="v">
                <p:oleObj spid="_x0000_s19010" name="Equation" r:id="rId12" imgW="4792824" imgH="563989" progId="Equation.DSMT4">
                  <p:embed/>
                </p:oleObj>
              </mc:Choice>
              <mc:Fallback>
                <p:oleObj name="Equation" r:id="rId12" imgW="4792824" imgH="563989" progId="Equation.DSMT4">
                  <p:embed/>
                  <p:pic>
                    <p:nvPicPr>
                      <p:cNvPr id="185" name="对象 184"/>
                      <p:cNvPicPr/>
                      <p:nvPr/>
                    </p:nvPicPr>
                    <p:blipFill>
                      <a:blip r:embed="rId13"/>
                      <a:stretch>
                        <a:fillRect/>
                      </a:stretch>
                    </p:blipFill>
                    <p:spPr>
                      <a:xfrm>
                        <a:off x="4207320" y="4419120"/>
                        <a:ext cx="4792663" cy="563563"/>
                      </a:xfrm>
                      <a:prstGeom prst="rect">
                        <a:avLst/>
                      </a:prstGeom>
                    </p:spPr>
                  </p:pic>
                </p:oleObj>
              </mc:Fallback>
            </mc:AlternateContent>
          </a:graphicData>
        </a:graphic>
      </p:graphicFrame>
      <p:grpSp>
        <p:nvGrpSpPr>
          <p:cNvPr id="193" name="组合 192"/>
          <p:cNvGrpSpPr/>
          <p:nvPr/>
        </p:nvGrpSpPr>
        <p:grpSpPr>
          <a:xfrm>
            <a:off x="444460" y="4502779"/>
            <a:ext cx="2270583" cy="1978852"/>
            <a:chOff x="444460" y="4502779"/>
            <a:chExt cx="2270583" cy="1978852"/>
          </a:xfrm>
        </p:grpSpPr>
        <p:sp>
          <p:nvSpPr>
            <p:cNvPr id="71" name="矩形 70"/>
            <p:cNvSpPr/>
            <p:nvPr/>
          </p:nvSpPr>
          <p:spPr>
            <a:xfrm>
              <a:off x="514195" y="4615209"/>
              <a:ext cx="2167890" cy="1787525"/>
            </a:xfrm>
            <a:prstGeom prst="rect">
              <a:avLst/>
            </a:prstGeom>
          </p:spPr>
          <p:txBody>
            <a:bodyPr/>
            <a:lstStyle/>
            <a:p>
              <a:endParaRPr lang="zh-CN" altLang="en-US"/>
            </a:p>
          </p:txBody>
        </p:sp>
        <p:cxnSp>
          <p:nvCxnSpPr>
            <p:cNvPr id="72" name="直接连接符 71"/>
            <p:cNvCxnSpPr/>
            <p:nvPr/>
          </p:nvCxnSpPr>
          <p:spPr>
            <a:xfrm>
              <a:off x="1187099" y="4832721"/>
              <a:ext cx="12539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flipH="1">
              <a:off x="727229" y="4823196"/>
              <a:ext cx="459870" cy="439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直接连接符 73"/>
            <p:cNvCxnSpPr/>
            <p:nvPr/>
          </p:nvCxnSpPr>
          <p:spPr>
            <a:xfrm flipH="1">
              <a:off x="1971544" y="4839579"/>
              <a:ext cx="456129" cy="412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flipV="1">
              <a:off x="732837" y="5245393"/>
              <a:ext cx="1238705" cy="16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H="1">
              <a:off x="1177052" y="4832721"/>
              <a:ext cx="7828" cy="96634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a:off x="732837" y="5262222"/>
              <a:ext cx="0" cy="981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V="1">
              <a:off x="744055" y="5794988"/>
              <a:ext cx="425344" cy="4321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1983933" y="5245393"/>
              <a:ext cx="0" cy="981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716013" y="6227103"/>
              <a:ext cx="1267921" cy="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flipH="1">
              <a:off x="2418677" y="4823196"/>
              <a:ext cx="8263" cy="960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1992491" y="5794988"/>
              <a:ext cx="426186" cy="432117"/>
            </a:xfrm>
            <a:prstGeom prst="line">
              <a:avLst/>
            </a:prstGeom>
            <a:ln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flipV="1">
              <a:off x="1177052" y="5783935"/>
              <a:ext cx="1250622" cy="110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1552601" y="5481066"/>
              <a:ext cx="644454"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1546022" y="5009780"/>
              <a:ext cx="6579" cy="471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2185353" y="5481066"/>
              <a:ext cx="404142" cy="7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flipV="1">
              <a:off x="1546022" y="4710744"/>
              <a:ext cx="0" cy="304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0" name="文本框 49"/>
            <p:cNvSpPr txBox="1"/>
            <p:nvPr/>
          </p:nvSpPr>
          <p:spPr>
            <a:xfrm>
              <a:off x="957160" y="5636619"/>
              <a:ext cx="229935" cy="27488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1" name="文本框 26"/>
            <p:cNvSpPr txBox="1"/>
            <p:nvPr/>
          </p:nvSpPr>
          <p:spPr>
            <a:xfrm>
              <a:off x="1877589" y="6183204"/>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92" name="文本框 26"/>
            <p:cNvSpPr txBox="1"/>
            <p:nvPr/>
          </p:nvSpPr>
          <p:spPr>
            <a:xfrm>
              <a:off x="2391549" y="5728601"/>
              <a:ext cx="229803" cy="2700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3" name="文本框 49"/>
            <p:cNvSpPr txBox="1"/>
            <p:nvPr/>
          </p:nvSpPr>
          <p:spPr>
            <a:xfrm>
              <a:off x="560855" y="6202633"/>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4" name="文本框 49"/>
            <p:cNvSpPr txBox="1"/>
            <p:nvPr/>
          </p:nvSpPr>
          <p:spPr>
            <a:xfrm>
              <a:off x="496374" y="5122756"/>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95" name="文本框 49"/>
            <p:cNvSpPr txBox="1"/>
            <p:nvPr/>
          </p:nvSpPr>
          <p:spPr>
            <a:xfrm>
              <a:off x="1936238" y="5160936"/>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6" name="文本框 49"/>
            <p:cNvSpPr txBox="1"/>
            <p:nvPr/>
          </p:nvSpPr>
          <p:spPr>
            <a:xfrm>
              <a:off x="2405268" y="4705979"/>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97" name="文本框 34"/>
            <p:cNvSpPr txBox="1"/>
            <p:nvPr/>
          </p:nvSpPr>
          <p:spPr>
            <a:xfrm>
              <a:off x="980230" y="4621342"/>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3" name="椭圆 2"/>
            <p:cNvSpPr/>
            <p:nvPr/>
          </p:nvSpPr>
          <p:spPr>
            <a:xfrm>
              <a:off x="714364" y="6203965"/>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157865" y="5764394"/>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椭圆 99"/>
            <p:cNvSpPr/>
            <p:nvPr/>
          </p:nvSpPr>
          <p:spPr>
            <a:xfrm>
              <a:off x="709495" y="523705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椭圆 100"/>
            <p:cNvSpPr/>
            <p:nvPr/>
          </p:nvSpPr>
          <p:spPr>
            <a:xfrm>
              <a:off x="1171390" y="4805173"/>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椭圆 101"/>
            <p:cNvSpPr/>
            <p:nvPr/>
          </p:nvSpPr>
          <p:spPr>
            <a:xfrm>
              <a:off x="2403444" y="4817349"/>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1959278" y="6199717"/>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395241" y="577124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1954626" y="523705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对象 3"/>
            <p:cNvGraphicFramePr>
              <a:graphicFrameLocks noChangeAspect="1"/>
            </p:cNvGraphicFramePr>
            <p:nvPr/>
          </p:nvGraphicFramePr>
          <p:xfrm>
            <a:off x="2579838" y="5408462"/>
            <a:ext cx="127000" cy="203200"/>
          </p:xfrm>
          <a:graphic>
            <a:graphicData uri="http://schemas.openxmlformats.org/presentationml/2006/ole">
              <mc:AlternateContent xmlns:mc="http://schemas.openxmlformats.org/markup-compatibility/2006">
                <mc:Choice xmlns:v="urn:schemas-microsoft-com:vml" Requires="v">
                  <p:oleObj spid="_x0000_s19011" name="Equation" r:id="rId14" imgW="126720" imgH="203040" progId="Equation.DSMT4">
                    <p:embed/>
                  </p:oleObj>
                </mc:Choice>
                <mc:Fallback>
                  <p:oleObj name="Equation" r:id="rId14" imgW="126720" imgH="203040" progId="Equation.DSMT4">
                    <p:embed/>
                    <p:pic>
                      <p:nvPicPr>
                        <p:cNvPr id="4" name="对象 3"/>
                        <p:cNvPicPr/>
                        <p:nvPr/>
                      </p:nvPicPr>
                      <p:blipFill>
                        <a:blip r:embed="rId15"/>
                        <a:stretch>
                          <a:fillRect/>
                        </a:stretch>
                      </p:blipFill>
                      <p:spPr>
                        <a:xfrm>
                          <a:off x="2579838" y="5408462"/>
                          <a:ext cx="127000" cy="203200"/>
                        </a:xfrm>
                        <a:prstGeom prst="rect">
                          <a:avLst/>
                        </a:prstGeom>
                      </p:spPr>
                    </p:pic>
                  </p:oleObj>
                </mc:Fallback>
              </mc:AlternateContent>
            </a:graphicData>
          </a:graphic>
        </p:graphicFrame>
        <p:graphicFrame>
          <p:nvGraphicFramePr>
            <p:cNvPr id="106" name="对象 105"/>
            <p:cNvGraphicFramePr>
              <a:graphicFrameLocks noChangeAspect="1"/>
            </p:cNvGraphicFramePr>
            <p:nvPr/>
          </p:nvGraphicFramePr>
          <p:xfrm>
            <a:off x="1989378" y="4855860"/>
            <a:ext cx="127000" cy="165100"/>
          </p:xfrm>
          <a:graphic>
            <a:graphicData uri="http://schemas.openxmlformats.org/presentationml/2006/ole">
              <mc:AlternateContent xmlns:mc="http://schemas.openxmlformats.org/markup-compatibility/2006">
                <mc:Choice xmlns:v="urn:schemas-microsoft-com:vml" Requires="v">
                  <p:oleObj spid="_x0000_s19012" name="Equation" r:id="rId16" imgW="126720" imgH="164880" progId="Equation.DSMT4">
                    <p:embed/>
                  </p:oleObj>
                </mc:Choice>
                <mc:Fallback>
                  <p:oleObj name="Equation" r:id="rId16" imgW="126720" imgH="164880" progId="Equation.DSMT4">
                    <p:embed/>
                    <p:pic>
                      <p:nvPicPr>
                        <p:cNvPr id="106" name="对象 105"/>
                        <p:cNvPicPr/>
                        <p:nvPr/>
                      </p:nvPicPr>
                      <p:blipFill>
                        <a:blip r:embed="rId17"/>
                        <a:stretch>
                          <a:fillRect/>
                        </a:stretch>
                      </p:blipFill>
                      <p:spPr>
                        <a:xfrm>
                          <a:off x="1989378" y="4855860"/>
                          <a:ext cx="127000" cy="165100"/>
                        </a:xfrm>
                        <a:prstGeom prst="rect">
                          <a:avLst/>
                        </a:prstGeom>
                      </p:spPr>
                    </p:pic>
                  </p:oleObj>
                </mc:Fallback>
              </mc:AlternateContent>
            </a:graphicData>
          </a:graphic>
        </p:graphicFrame>
        <p:graphicFrame>
          <p:nvGraphicFramePr>
            <p:cNvPr id="107" name="对象 106"/>
            <p:cNvGraphicFramePr>
              <a:graphicFrameLocks noChangeAspect="1"/>
            </p:cNvGraphicFramePr>
            <p:nvPr/>
          </p:nvGraphicFramePr>
          <p:xfrm>
            <a:off x="1488464" y="4502779"/>
            <a:ext cx="152400" cy="203200"/>
          </p:xfrm>
          <a:graphic>
            <a:graphicData uri="http://schemas.openxmlformats.org/presentationml/2006/ole">
              <mc:AlternateContent xmlns:mc="http://schemas.openxmlformats.org/markup-compatibility/2006">
                <mc:Choice xmlns:v="urn:schemas-microsoft-com:vml" Requires="v">
                  <p:oleObj spid="_x0000_s19013" name="Equation" r:id="rId18" imgW="152280" imgH="203040" progId="Equation.DSMT4">
                    <p:embed/>
                  </p:oleObj>
                </mc:Choice>
                <mc:Fallback>
                  <p:oleObj name="Equation" r:id="rId18" imgW="152280" imgH="203040" progId="Equation.DSMT4">
                    <p:embed/>
                    <p:pic>
                      <p:nvPicPr>
                        <p:cNvPr id="107" name="对象 106"/>
                        <p:cNvPicPr/>
                        <p:nvPr/>
                      </p:nvPicPr>
                      <p:blipFill>
                        <a:blip r:embed="rId19"/>
                        <a:stretch>
                          <a:fillRect/>
                        </a:stretch>
                      </p:blipFill>
                      <p:spPr>
                        <a:xfrm>
                          <a:off x="1488464" y="4502779"/>
                          <a:ext cx="152400" cy="203200"/>
                        </a:xfrm>
                        <a:prstGeom prst="rect">
                          <a:avLst/>
                        </a:prstGeom>
                      </p:spPr>
                    </p:pic>
                  </p:oleObj>
                </mc:Fallback>
              </mc:AlternateContent>
            </a:graphicData>
          </a:graphic>
        </p:graphicFrame>
        <p:sp>
          <p:nvSpPr>
            <p:cNvPr id="148" name="椭圆 147"/>
            <p:cNvSpPr/>
            <p:nvPr/>
          </p:nvSpPr>
          <p:spPr>
            <a:xfrm>
              <a:off x="956101" y="5968642"/>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1316284" y="6210282"/>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椭圆 149"/>
            <p:cNvSpPr/>
            <p:nvPr/>
          </p:nvSpPr>
          <p:spPr>
            <a:xfrm>
              <a:off x="2187523" y="598818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1" name="椭圆 150"/>
            <p:cNvSpPr/>
            <p:nvPr/>
          </p:nvSpPr>
          <p:spPr>
            <a:xfrm>
              <a:off x="714364" y="5696755"/>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椭圆 151"/>
            <p:cNvSpPr/>
            <p:nvPr/>
          </p:nvSpPr>
          <p:spPr>
            <a:xfrm>
              <a:off x="1161384" y="5372084"/>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椭圆 152"/>
            <p:cNvSpPr/>
            <p:nvPr/>
          </p:nvSpPr>
          <p:spPr>
            <a:xfrm>
              <a:off x="1959278" y="565602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2405152" y="532185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936185" y="501453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1341201" y="5232621"/>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椭圆 156"/>
            <p:cNvSpPr/>
            <p:nvPr/>
          </p:nvSpPr>
          <p:spPr>
            <a:xfrm>
              <a:off x="1688601" y="5766927"/>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椭圆 157"/>
            <p:cNvSpPr/>
            <p:nvPr/>
          </p:nvSpPr>
          <p:spPr>
            <a:xfrm>
              <a:off x="2170877" y="502870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711517" y="4813706"/>
              <a:ext cx="46991" cy="45719"/>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文本框 49"/>
            <p:cNvSpPr txBox="1"/>
            <p:nvPr/>
          </p:nvSpPr>
          <p:spPr>
            <a:xfrm>
              <a:off x="1220398" y="6207311"/>
              <a:ext cx="229803"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9</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1" name="文本框 49"/>
            <p:cNvSpPr txBox="1"/>
            <p:nvPr/>
          </p:nvSpPr>
          <p:spPr>
            <a:xfrm>
              <a:off x="2138769" y="5936809"/>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6" name="文本框 49"/>
            <p:cNvSpPr txBox="1"/>
            <p:nvPr/>
          </p:nvSpPr>
          <p:spPr>
            <a:xfrm>
              <a:off x="1511557" y="5745555"/>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11</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7" name="文本框 49"/>
            <p:cNvSpPr txBox="1"/>
            <p:nvPr/>
          </p:nvSpPr>
          <p:spPr>
            <a:xfrm>
              <a:off x="830983" y="5938178"/>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12</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8" name="文本框 49"/>
            <p:cNvSpPr txBox="1"/>
            <p:nvPr/>
          </p:nvSpPr>
          <p:spPr>
            <a:xfrm>
              <a:off x="1222715" y="5016815"/>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13</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69" name="文本框 49"/>
            <p:cNvSpPr txBox="1"/>
            <p:nvPr/>
          </p:nvSpPr>
          <p:spPr>
            <a:xfrm>
              <a:off x="2102229" y="4994740"/>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14</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0" name="文本框 49"/>
            <p:cNvSpPr txBox="1"/>
            <p:nvPr/>
          </p:nvSpPr>
          <p:spPr>
            <a:xfrm>
              <a:off x="1572145" y="4597582"/>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15</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1" name="文本框 49"/>
            <p:cNvSpPr txBox="1"/>
            <p:nvPr/>
          </p:nvSpPr>
          <p:spPr>
            <a:xfrm>
              <a:off x="704738" y="4840981"/>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16</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2" name="文本框 49"/>
            <p:cNvSpPr txBox="1"/>
            <p:nvPr/>
          </p:nvSpPr>
          <p:spPr>
            <a:xfrm>
              <a:off x="444460" y="5599088"/>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17</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3" name="文本框 49"/>
            <p:cNvSpPr txBox="1"/>
            <p:nvPr/>
          </p:nvSpPr>
          <p:spPr>
            <a:xfrm>
              <a:off x="1946300" y="5548053"/>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4" name="文本框 49"/>
            <p:cNvSpPr txBox="1"/>
            <p:nvPr/>
          </p:nvSpPr>
          <p:spPr>
            <a:xfrm>
              <a:off x="2366837" y="5165498"/>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19</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175" name="文本框 49"/>
            <p:cNvSpPr txBox="1"/>
            <p:nvPr/>
          </p:nvSpPr>
          <p:spPr>
            <a:xfrm>
              <a:off x="909675" y="5264290"/>
              <a:ext cx="348206"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smtClean="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20</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cxnSp>
          <p:nvCxnSpPr>
            <p:cNvPr id="191" name="直接连接符 190"/>
            <p:cNvCxnSpPr/>
            <p:nvPr/>
          </p:nvCxnSpPr>
          <p:spPr>
            <a:xfrm flipV="1">
              <a:off x="1557597" y="4981783"/>
              <a:ext cx="443354" cy="490470"/>
            </a:xfrm>
            <a:prstGeom prst="line">
              <a:avLst/>
            </a:prstGeom>
            <a:ln>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92" name="矩形 191"/>
          <p:cNvSpPr/>
          <p:nvPr/>
        </p:nvSpPr>
        <p:spPr>
          <a:xfrm>
            <a:off x="3276064" y="4092104"/>
            <a:ext cx="5448560" cy="424732"/>
          </a:xfrm>
          <a:prstGeom prst="rect">
            <a:avLst/>
          </a:prstGeom>
        </p:spPr>
        <p:txBody>
          <a:bodyPr wrap="square">
            <a:spAutoFit/>
          </a:bodyPr>
          <a:lstStyle/>
          <a:p>
            <a:pPr>
              <a:lnSpc>
                <a:spcPct val="120000"/>
              </a:lnSpc>
            </a:pPr>
            <a:r>
              <a:rPr lang="zh-CN" altLang="en-US" b="1" dirty="0" smtClean="0">
                <a:latin typeface="Tiger Expert" panose="02070300020205020404" pitchFamily="18" charset="0"/>
                <a:ea typeface="黑体" panose="02010609060101010101" pitchFamily="49" charset="-122"/>
              </a:rPr>
              <a:t>角节点</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=1,2,3,4,5,6,7,8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ger Expert" panose="02070300020205020404" pitchFamily="18" charset="0"/>
                <a:ea typeface="黑体" panose="02010609060101010101" pitchFamily="49" charset="-122"/>
              </a:rPr>
              <a:t>：</a:t>
            </a:r>
            <a:endParaRPr lang="zh-CN" altLang="en-US" dirty="0">
              <a:latin typeface="Tiger Expert" panose="02070300020205020404" pitchFamily="18" charset="0"/>
              <a:ea typeface="黑体" panose="02010609060101010101" pitchFamily="49" charset="-122"/>
            </a:endParaRPr>
          </a:p>
        </p:txBody>
      </p:sp>
      <p:sp>
        <p:nvSpPr>
          <p:cNvPr id="194" name="矩形 193"/>
          <p:cNvSpPr/>
          <p:nvPr/>
        </p:nvSpPr>
        <p:spPr>
          <a:xfrm>
            <a:off x="3256013" y="4895662"/>
            <a:ext cx="2990139" cy="380553"/>
          </a:xfrm>
          <a:prstGeom prst="rect">
            <a:avLst/>
          </a:prstGeom>
        </p:spPr>
        <p:txBody>
          <a:bodyPr wrap="square">
            <a:spAutoFit/>
          </a:bodyPr>
          <a:lstStyle/>
          <a:p>
            <a:pPr>
              <a:lnSpc>
                <a:spcPct val="120000"/>
              </a:lnSpc>
            </a:pPr>
            <a:r>
              <a:rPr lang="zh-CN" altLang="en-US" dirty="0" smtClean="0">
                <a:latin typeface="黑体" panose="02010609060101010101" pitchFamily="49" charset="-122"/>
                <a:ea typeface="黑体" panose="02010609060101010101" pitchFamily="49" charset="-122"/>
              </a:rPr>
              <a:t>典型的</a:t>
            </a:r>
            <a:r>
              <a:rPr lang="zh-CN" altLang="en-US" b="1" dirty="0" smtClean="0">
                <a:latin typeface="黑体" panose="02010609060101010101" pitchFamily="49" charset="-122"/>
                <a:ea typeface="黑体" panose="02010609060101010101" pitchFamily="49" charset="-122"/>
              </a:rPr>
              <a:t>棱内节点</a:t>
            </a:r>
            <a:r>
              <a:rPr lang="zh-CN" altLang="en-US" dirty="0" smtClean="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graphicFrame>
        <p:nvGraphicFramePr>
          <p:cNvPr id="195" name="对象 194"/>
          <p:cNvGraphicFramePr>
            <a:graphicFrameLocks noChangeAspect="1"/>
          </p:cNvGraphicFramePr>
          <p:nvPr>
            <p:extLst>
              <p:ext uri="{D42A27DB-BD31-4B8C-83A1-F6EECF244321}">
                <p14:modId xmlns:p14="http://schemas.microsoft.com/office/powerpoint/2010/main" val="3688483155"/>
              </p:ext>
            </p:extLst>
          </p:nvPr>
        </p:nvGraphicFramePr>
        <p:xfrm>
          <a:off x="5734569" y="5167388"/>
          <a:ext cx="2921000" cy="571500"/>
        </p:xfrm>
        <a:graphic>
          <a:graphicData uri="http://schemas.openxmlformats.org/presentationml/2006/ole">
            <mc:AlternateContent xmlns:mc="http://schemas.openxmlformats.org/markup-compatibility/2006">
              <mc:Choice xmlns:v="urn:schemas-microsoft-com:vml" Requires="v">
                <p:oleObj spid="_x0000_s19014" name="Equation" r:id="rId20" imgW="2920680" imgH="571320" progId="Equation.DSMT4">
                  <p:embed/>
                </p:oleObj>
              </mc:Choice>
              <mc:Fallback>
                <p:oleObj name="Equation" r:id="rId20" imgW="2920680" imgH="571320" progId="Equation.DSMT4">
                  <p:embed/>
                  <p:pic>
                    <p:nvPicPr>
                      <p:cNvPr id="195" name="对象 194"/>
                      <p:cNvPicPr/>
                      <p:nvPr/>
                    </p:nvPicPr>
                    <p:blipFill>
                      <a:blip r:embed="rId21"/>
                      <a:stretch>
                        <a:fillRect/>
                      </a:stretch>
                    </p:blipFill>
                    <p:spPr>
                      <a:xfrm>
                        <a:off x="5734569" y="5167388"/>
                        <a:ext cx="2921000" cy="571500"/>
                      </a:xfrm>
                      <a:prstGeom prst="rect">
                        <a:avLst/>
                      </a:prstGeom>
                    </p:spPr>
                  </p:pic>
                </p:oleObj>
              </mc:Fallback>
            </mc:AlternateContent>
          </a:graphicData>
        </a:graphic>
      </p:graphicFrame>
      <p:graphicFrame>
        <p:nvGraphicFramePr>
          <p:cNvPr id="196" name="对象 195"/>
          <p:cNvGraphicFramePr>
            <a:graphicFrameLocks noChangeAspect="1"/>
          </p:cNvGraphicFramePr>
          <p:nvPr>
            <p:extLst>
              <p:ext uri="{D42A27DB-BD31-4B8C-83A1-F6EECF244321}">
                <p14:modId xmlns:p14="http://schemas.microsoft.com/office/powerpoint/2010/main" val="2820696576"/>
              </p:ext>
            </p:extLst>
          </p:nvPr>
        </p:nvGraphicFramePr>
        <p:xfrm>
          <a:off x="5725427" y="5723376"/>
          <a:ext cx="2921000" cy="571500"/>
        </p:xfrm>
        <a:graphic>
          <a:graphicData uri="http://schemas.openxmlformats.org/presentationml/2006/ole">
            <mc:AlternateContent xmlns:mc="http://schemas.openxmlformats.org/markup-compatibility/2006">
              <mc:Choice xmlns:v="urn:schemas-microsoft-com:vml" Requires="v">
                <p:oleObj spid="_x0000_s19015" name="Equation" r:id="rId22" imgW="2920680" imgH="571320" progId="Equation.DSMT4">
                  <p:embed/>
                </p:oleObj>
              </mc:Choice>
              <mc:Fallback>
                <p:oleObj name="Equation" r:id="rId22" imgW="2920680" imgH="571320" progId="Equation.DSMT4">
                  <p:embed/>
                  <p:pic>
                    <p:nvPicPr>
                      <p:cNvPr id="196" name="对象 195"/>
                      <p:cNvPicPr/>
                      <p:nvPr/>
                    </p:nvPicPr>
                    <p:blipFill>
                      <a:blip r:embed="rId23"/>
                      <a:stretch>
                        <a:fillRect/>
                      </a:stretch>
                    </p:blipFill>
                    <p:spPr>
                      <a:xfrm>
                        <a:off x="5725427" y="5723376"/>
                        <a:ext cx="2921000" cy="571500"/>
                      </a:xfrm>
                      <a:prstGeom prst="rect">
                        <a:avLst/>
                      </a:prstGeom>
                    </p:spPr>
                  </p:pic>
                </p:oleObj>
              </mc:Fallback>
            </mc:AlternateContent>
          </a:graphicData>
        </a:graphic>
      </p:graphicFrame>
      <p:graphicFrame>
        <p:nvGraphicFramePr>
          <p:cNvPr id="197" name="对象 196"/>
          <p:cNvGraphicFramePr>
            <a:graphicFrameLocks noChangeAspect="1"/>
          </p:cNvGraphicFramePr>
          <p:nvPr>
            <p:extLst>
              <p:ext uri="{D42A27DB-BD31-4B8C-83A1-F6EECF244321}">
                <p14:modId xmlns:p14="http://schemas.microsoft.com/office/powerpoint/2010/main" val="3119223895"/>
              </p:ext>
            </p:extLst>
          </p:nvPr>
        </p:nvGraphicFramePr>
        <p:xfrm>
          <a:off x="5725427" y="6294876"/>
          <a:ext cx="2895600" cy="571500"/>
        </p:xfrm>
        <a:graphic>
          <a:graphicData uri="http://schemas.openxmlformats.org/presentationml/2006/ole">
            <mc:AlternateContent xmlns:mc="http://schemas.openxmlformats.org/markup-compatibility/2006">
              <mc:Choice xmlns:v="urn:schemas-microsoft-com:vml" Requires="v">
                <p:oleObj spid="_x0000_s19016" name="Equation" r:id="rId24" imgW="2895480" imgH="571320" progId="Equation.DSMT4">
                  <p:embed/>
                </p:oleObj>
              </mc:Choice>
              <mc:Fallback>
                <p:oleObj name="Equation" r:id="rId24" imgW="2895480" imgH="571320" progId="Equation.DSMT4">
                  <p:embed/>
                  <p:pic>
                    <p:nvPicPr>
                      <p:cNvPr id="197" name="对象 196"/>
                      <p:cNvPicPr/>
                      <p:nvPr/>
                    </p:nvPicPr>
                    <p:blipFill>
                      <a:blip r:embed="rId25"/>
                      <a:stretch>
                        <a:fillRect/>
                      </a:stretch>
                    </p:blipFill>
                    <p:spPr>
                      <a:xfrm>
                        <a:off x="5725427" y="6294876"/>
                        <a:ext cx="2895600" cy="571500"/>
                      </a:xfrm>
                      <a:prstGeom prst="rect">
                        <a:avLst/>
                      </a:prstGeom>
                    </p:spPr>
                  </p:pic>
                </p:oleObj>
              </mc:Fallback>
            </mc:AlternateContent>
          </a:graphicData>
        </a:graphic>
      </p:graphicFrame>
      <p:sp>
        <p:nvSpPr>
          <p:cNvPr id="198" name="矩形 197"/>
          <p:cNvSpPr/>
          <p:nvPr/>
        </p:nvSpPr>
        <p:spPr>
          <a:xfrm>
            <a:off x="3337983" y="5284577"/>
            <a:ext cx="2322280" cy="424732"/>
          </a:xfrm>
          <a:prstGeom prst="rect">
            <a:avLst/>
          </a:prstGeom>
        </p:spPr>
        <p:txBody>
          <a:bodyPr wrap="square">
            <a:spAutoFit/>
          </a:bodyPr>
          <a:lstStyle/>
          <a:p>
            <a:pPr>
              <a:lnSpc>
                <a:spcPct val="120000"/>
              </a:lnSpc>
            </a:pPr>
            <a:r>
              <a:rPr lang="zh-CN" altLang="en-US" dirty="0" smtClean="0">
                <a:latin typeface="Tiger" panose="02070300020205020404" pitchFamily="18" charset="0"/>
                <a:ea typeface="黑体" panose="02010609060101010101" pitchFamily="49" charset="-122"/>
              </a:rPr>
              <a:t>节点</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=9,11,15,13</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9" name="矩形 198"/>
          <p:cNvSpPr/>
          <p:nvPr/>
        </p:nvSpPr>
        <p:spPr>
          <a:xfrm>
            <a:off x="3332403" y="5811841"/>
            <a:ext cx="2322280" cy="424732"/>
          </a:xfrm>
          <a:prstGeom prst="rect">
            <a:avLst/>
          </a:prstGeom>
        </p:spPr>
        <p:txBody>
          <a:bodyPr wrap="square">
            <a:spAutoFit/>
          </a:bodyPr>
          <a:lstStyle/>
          <a:p>
            <a:pPr>
              <a:lnSpc>
                <a:spcPct val="120000"/>
              </a:lnSpc>
            </a:pPr>
            <a:r>
              <a:rPr lang="zh-CN" altLang="en-US" dirty="0" smtClean="0">
                <a:latin typeface="黑体" panose="02010609060101010101" pitchFamily="49" charset="-122"/>
                <a:ea typeface="黑体" panose="02010609060101010101" pitchFamily="49" charset="-122"/>
              </a:rPr>
              <a:t>节点</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=10,12,16,14)</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0" name="矩形 199"/>
          <p:cNvSpPr/>
          <p:nvPr/>
        </p:nvSpPr>
        <p:spPr>
          <a:xfrm>
            <a:off x="3337983" y="6368260"/>
            <a:ext cx="2322280" cy="424732"/>
          </a:xfrm>
          <a:prstGeom prst="rect">
            <a:avLst/>
          </a:prstGeom>
        </p:spPr>
        <p:txBody>
          <a:bodyPr wrap="square">
            <a:spAutoFit/>
          </a:bodyPr>
          <a:lstStyle/>
          <a:p>
            <a:pPr>
              <a:lnSpc>
                <a:spcPct val="120000"/>
              </a:lnSpc>
            </a:pPr>
            <a:r>
              <a:rPr lang="zh-CN" altLang="en-US" dirty="0" smtClean="0">
                <a:latin typeface="黑体" panose="02010609060101010101" pitchFamily="49" charset="-122"/>
                <a:ea typeface="黑体" panose="02010609060101010101" pitchFamily="49" charset="-122"/>
              </a:rPr>
              <a:t>节点</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smtClean="0">
                <a:latin typeface="Times New Roman" panose="02020603050405020304" pitchFamily="18" charset="0"/>
                <a:ea typeface="黑体" panose="02010609060101010101" pitchFamily="49" charset="-122"/>
                <a:cs typeface="Times New Roman" panose="02020603050405020304" pitchFamily="18" charset="0"/>
              </a:rPr>
              <a:t>i</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=17,18,19,20)</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84695239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26215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理论：三维实体单元</a:t>
            </a:r>
            <a:endParaRPr lang="zh-CN" altLang="en-US" dirty="0">
              <a:latin typeface="Arial" panose="020B0604020202020204" pitchFamily="34" charset="0"/>
              <a:ea typeface="黑体" panose="02010609060101010101" pitchFamily="49" charset="-122"/>
            </a:endParaRPr>
          </a:p>
        </p:txBody>
      </p:sp>
      <p:sp>
        <p:nvSpPr>
          <p:cNvPr id="7"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6" name="文本框 5"/>
          <p:cNvSpPr txBox="1"/>
          <p:nvPr/>
        </p:nvSpPr>
        <p:spPr>
          <a:xfrm>
            <a:off x="519792" y="2534733"/>
            <a:ext cx="2694366"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位移模式和坐标变换：</a:t>
            </a:r>
            <a:endParaRPr lang="zh-CN" altLang="en-US" dirty="0">
              <a:latin typeface="黑体" panose="02010609060101010101" pitchFamily="49" charset="-122"/>
              <a:ea typeface="黑体" panose="02010609060101010101" pitchFamily="49" charset="-122"/>
            </a:endParaRPr>
          </a:p>
        </p:txBody>
      </p:sp>
      <p:graphicFrame>
        <p:nvGraphicFramePr>
          <p:cNvPr id="8" name="对象 7"/>
          <p:cNvGraphicFramePr>
            <a:graphicFrameLocks noChangeAspect="1"/>
          </p:cNvGraphicFramePr>
          <p:nvPr>
            <p:extLst/>
          </p:nvPr>
        </p:nvGraphicFramePr>
        <p:xfrm>
          <a:off x="1499578" y="2984434"/>
          <a:ext cx="3806050" cy="680644"/>
        </p:xfrm>
        <a:graphic>
          <a:graphicData uri="http://schemas.openxmlformats.org/presentationml/2006/ole">
            <mc:AlternateContent xmlns:mc="http://schemas.openxmlformats.org/markup-compatibility/2006">
              <mc:Choice xmlns:v="urn:schemas-microsoft-com:vml" Requires="v">
                <p:oleObj spid="_x0000_s19822" name="Equation" r:id="rId4" imgW="3479760" imgH="622080" progId="Equation.DSMT4">
                  <p:embed/>
                </p:oleObj>
              </mc:Choice>
              <mc:Fallback>
                <p:oleObj name="Equation" r:id="rId4" imgW="3479760" imgH="622080" progId="Equation.DSMT4">
                  <p:embed/>
                  <p:pic>
                    <p:nvPicPr>
                      <p:cNvPr id="8" name="对象 7"/>
                      <p:cNvPicPr/>
                      <p:nvPr/>
                    </p:nvPicPr>
                    <p:blipFill>
                      <a:blip r:embed="rId5"/>
                      <a:stretch>
                        <a:fillRect/>
                      </a:stretch>
                    </p:blipFill>
                    <p:spPr>
                      <a:xfrm>
                        <a:off x="1499578" y="2984434"/>
                        <a:ext cx="3806050" cy="680644"/>
                      </a:xfrm>
                      <a:prstGeom prst="rect">
                        <a:avLst/>
                      </a:prstGeom>
                    </p:spPr>
                  </p:pic>
                </p:oleObj>
              </mc:Fallback>
            </mc:AlternateContent>
          </a:graphicData>
        </a:graphic>
      </p:graphicFrame>
      <p:sp>
        <p:nvSpPr>
          <p:cNvPr id="39" name="文本框 38"/>
          <p:cNvSpPr txBox="1"/>
          <p:nvPr/>
        </p:nvSpPr>
        <p:spPr>
          <a:xfrm>
            <a:off x="682052" y="1407597"/>
            <a:ext cx="2728210"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单元节点位移（</a:t>
            </a:r>
            <a:r>
              <a:rPr lang="en-US" altLang="zh-CN" i="1" dirty="0" smtClean="0">
                <a:latin typeface="Times New Roman" panose="02020603050405020304" pitchFamily="18" charset="0"/>
                <a:ea typeface="黑体" panose="02010609060101010101" pitchFamily="49" charset="-122"/>
                <a:cs typeface="Times New Roman" panose="02020603050405020304" pitchFamily="18" charset="0"/>
              </a:rPr>
              <a:t>m</a:t>
            </a:r>
            <a:r>
              <a:rPr lang="zh-CN" altLang="en-US" dirty="0" smtClean="0">
                <a:latin typeface="黑体" panose="02010609060101010101" pitchFamily="49" charset="-122"/>
                <a:ea typeface="黑体" panose="02010609060101010101" pitchFamily="49" charset="-122"/>
              </a:rPr>
              <a:t>个节点）</a:t>
            </a:r>
            <a:endParaRPr lang="zh-CN" altLang="en-US" dirty="0">
              <a:latin typeface="黑体" panose="02010609060101010101" pitchFamily="49" charset="-122"/>
              <a:ea typeface="黑体" panose="02010609060101010101" pitchFamily="49" charset="-122"/>
            </a:endParaRPr>
          </a:p>
        </p:txBody>
      </p:sp>
      <p:graphicFrame>
        <p:nvGraphicFramePr>
          <p:cNvPr id="40" name="对象 39"/>
          <p:cNvGraphicFramePr>
            <a:graphicFrameLocks noChangeAspect="1"/>
          </p:cNvGraphicFramePr>
          <p:nvPr>
            <p:extLst/>
          </p:nvPr>
        </p:nvGraphicFramePr>
        <p:xfrm>
          <a:off x="3527425" y="1316554"/>
          <a:ext cx="3851275" cy="460375"/>
        </p:xfrm>
        <a:graphic>
          <a:graphicData uri="http://schemas.openxmlformats.org/presentationml/2006/ole">
            <mc:AlternateContent xmlns:mc="http://schemas.openxmlformats.org/markup-compatibility/2006">
              <mc:Choice xmlns:v="urn:schemas-microsoft-com:vml" Requires="v">
                <p:oleObj spid="_x0000_s19823" name="Equation" r:id="rId6" imgW="2323800" imgH="279360" progId="Equation.DSMT4">
                  <p:embed/>
                </p:oleObj>
              </mc:Choice>
              <mc:Fallback>
                <p:oleObj name="Equation" r:id="rId6" imgW="2323800" imgH="279360" progId="Equation.DSMT4">
                  <p:embed/>
                  <p:pic>
                    <p:nvPicPr>
                      <p:cNvPr id="40" name="对象 39"/>
                      <p:cNvPicPr>
                        <a:picLocks noChangeAspect="1" noChangeArrowheads="1"/>
                      </p:cNvPicPr>
                      <p:nvPr/>
                    </p:nvPicPr>
                    <p:blipFill>
                      <a:blip r:embed="rId7"/>
                      <a:srcRect/>
                      <a:stretch>
                        <a:fillRect/>
                      </a:stretch>
                    </p:blipFill>
                    <p:spPr bwMode="auto">
                      <a:xfrm>
                        <a:off x="3527425" y="1316554"/>
                        <a:ext cx="3851275" cy="460375"/>
                      </a:xfrm>
                      <a:prstGeom prst="rect">
                        <a:avLst/>
                      </a:prstGeom>
                      <a:noFill/>
                    </p:spPr>
                  </p:pic>
                </p:oleObj>
              </mc:Fallback>
            </mc:AlternateContent>
          </a:graphicData>
        </a:graphic>
      </p:graphicFrame>
      <p:sp>
        <p:nvSpPr>
          <p:cNvPr id="10" name="文本框 9"/>
          <p:cNvSpPr txBox="1"/>
          <p:nvPr/>
        </p:nvSpPr>
        <p:spPr>
          <a:xfrm>
            <a:off x="329241" y="2042250"/>
            <a:ext cx="5955476"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使用单元节点位移插值得到任一点的位移、应变和应力：</a:t>
            </a:r>
            <a:endParaRPr lang="zh-CN" altLang="en-US" dirty="0">
              <a:latin typeface="Arial" panose="020B0604020202020204" pitchFamily="34" charset="0"/>
              <a:ea typeface="黑体" panose="02010609060101010101" pitchFamily="49" charset="-122"/>
            </a:endParaRPr>
          </a:p>
        </p:txBody>
      </p:sp>
      <p:sp>
        <p:nvSpPr>
          <p:cNvPr id="11" name="文本框 10"/>
          <p:cNvSpPr txBox="1"/>
          <p:nvPr/>
        </p:nvSpPr>
        <p:spPr>
          <a:xfrm>
            <a:off x="506034" y="4778930"/>
            <a:ext cx="1697498"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应变和应力：</a:t>
            </a:r>
            <a:endParaRPr lang="zh-CN" altLang="en-US"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nvPr>
        </p:nvGraphicFramePr>
        <p:xfrm>
          <a:off x="2376961" y="4750077"/>
          <a:ext cx="1133475" cy="427038"/>
        </p:xfrm>
        <a:graphic>
          <a:graphicData uri="http://schemas.openxmlformats.org/presentationml/2006/ole">
            <mc:AlternateContent xmlns:mc="http://schemas.openxmlformats.org/markup-compatibility/2006">
              <mc:Choice xmlns:v="urn:schemas-microsoft-com:vml" Requires="v">
                <p:oleObj spid="_x0000_s19824" name="Equation" r:id="rId8" imgW="469800" imgH="177480" progId="Equation.DSMT4">
                  <p:embed/>
                </p:oleObj>
              </mc:Choice>
              <mc:Fallback>
                <p:oleObj name="Equation" r:id="rId8" imgW="469800" imgH="177480" progId="Equation.DSMT4">
                  <p:embed/>
                  <p:pic>
                    <p:nvPicPr>
                      <p:cNvPr id="12" name="对象 11"/>
                      <p:cNvPicPr>
                        <a:picLocks noChangeAspect="1" noChangeArrowheads="1"/>
                      </p:cNvPicPr>
                      <p:nvPr/>
                    </p:nvPicPr>
                    <p:blipFill>
                      <a:blip r:embed="rId9"/>
                      <a:srcRect/>
                      <a:stretch>
                        <a:fillRect/>
                      </a:stretch>
                    </p:blipFill>
                    <p:spPr bwMode="auto">
                      <a:xfrm>
                        <a:off x="2376961" y="4750077"/>
                        <a:ext cx="11334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p:cNvGraphicFramePr>
            <a:graphicFrameLocks noChangeAspect="1"/>
          </p:cNvGraphicFramePr>
          <p:nvPr>
            <p:extLst/>
          </p:nvPr>
        </p:nvGraphicFramePr>
        <p:xfrm>
          <a:off x="3888766" y="4805749"/>
          <a:ext cx="1374775" cy="371475"/>
        </p:xfrm>
        <a:graphic>
          <a:graphicData uri="http://schemas.openxmlformats.org/presentationml/2006/ole">
            <mc:AlternateContent xmlns:mc="http://schemas.openxmlformats.org/markup-compatibility/2006">
              <mc:Choice xmlns:v="urn:schemas-microsoft-com:vml" Requires="v">
                <p:oleObj spid="_x0000_s19825" name="Equation" r:id="rId10" imgW="660240" imgH="177480" progId="Equation.DSMT4">
                  <p:embed/>
                </p:oleObj>
              </mc:Choice>
              <mc:Fallback>
                <p:oleObj name="Equation" r:id="rId10" imgW="660240" imgH="177480" progId="Equation.DSMT4">
                  <p:embed/>
                  <p:pic>
                    <p:nvPicPr>
                      <p:cNvPr id="14" name="对象 13"/>
                      <p:cNvPicPr>
                        <a:picLocks noChangeAspect="1" noChangeArrowheads="1"/>
                      </p:cNvPicPr>
                      <p:nvPr/>
                    </p:nvPicPr>
                    <p:blipFill>
                      <a:blip r:embed="rId11"/>
                      <a:srcRect/>
                      <a:stretch>
                        <a:fillRect/>
                      </a:stretch>
                    </p:blipFill>
                    <p:spPr bwMode="auto">
                      <a:xfrm>
                        <a:off x="3888766" y="4805749"/>
                        <a:ext cx="1374775"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文本框 14"/>
          <p:cNvSpPr txBox="1"/>
          <p:nvPr/>
        </p:nvSpPr>
        <p:spPr>
          <a:xfrm>
            <a:off x="519792" y="5687520"/>
            <a:ext cx="132274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应变矩阵：</a:t>
            </a:r>
            <a:endParaRPr lang="zh-CN" altLang="en-US" dirty="0">
              <a:latin typeface="黑体" panose="02010609060101010101" pitchFamily="49" charset="-122"/>
              <a:ea typeface="黑体" panose="02010609060101010101" pitchFamily="49" charset="-122"/>
            </a:endParaRPr>
          </a:p>
        </p:txBody>
      </p:sp>
      <p:graphicFrame>
        <p:nvGraphicFramePr>
          <p:cNvPr id="16" name="对象 15"/>
          <p:cNvGraphicFramePr>
            <a:graphicFrameLocks noChangeAspect="1"/>
          </p:cNvGraphicFramePr>
          <p:nvPr>
            <p:extLst/>
          </p:nvPr>
        </p:nvGraphicFramePr>
        <p:xfrm>
          <a:off x="1952016" y="5687520"/>
          <a:ext cx="3311525" cy="484187"/>
        </p:xfrm>
        <a:graphic>
          <a:graphicData uri="http://schemas.openxmlformats.org/presentationml/2006/ole">
            <mc:AlternateContent xmlns:mc="http://schemas.openxmlformats.org/markup-compatibility/2006">
              <mc:Choice xmlns:v="urn:schemas-microsoft-com:vml" Requires="v">
                <p:oleObj spid="_x0000_s19826" name="Equation" r:id="rId12" imgW="1777680" imgH="253800" progId="Equation.DSMT4">
                  <p:embed/>
                </p:oleObj>
              </mc:Choice>
              <mc:Fallback>
                <p:oleObj name="Equation" r:id="rId12" imgW="1777680" imgH="253800" progId="Equation.DSMT4">
                  <p:embed/>
                  <p:pic>
                    <p:nvPicPr>
                      <p:cNvPr id="16" name="对象 15"/>
                      <p:cNvPicPr>
                        <a:picLocks noChangeAspect="1" noChangeArrowheads="1"/>
                      </p:cNvPicPr>
                      <p:nvPr/>
                    </p:nvPicPr>
                    <p:blipFill>
                      <a:blip r:embed="rId13"/>
                      <a:srcRect/>
                      <a:stretch>
                        <a:fillRect/>
                      </a:stretch>
                    </p:blipFill>
                    <p:spPr bwMode="auto">
                      <a:xfrm>
                        <a:off x="1952016" y="5687520"/>
                        <a:ext cx="3311525" cy="484187"/>
                      </a:xfrm>
                      <a:prstGeom prst="rect">
                        <a:avLst/>
                      </a:prstGeom>
                      <a:noFill/>
                    </p:spPr>
                  </p:pic>
                </p:oleObj>
              </mc:Fallback>
            </mc:AlternateContent>
          </a:graphicData>
        </a:graphic>
      </p:graphicFrame>
      <p:graphicFrame>
        <p:nvGraphicFramePr>
          <p:cNvPr id="2" name="对象 1"/>
          <p:cNvGraphicFramePr>
            <a:graphicFrameLocks noChangeAspect="1"/>
          </p:cNvGraphicFramePr>
          <p:nvPr/>
        </p:nvGraphicFramePr>
        <p:xfrm>
          <a:off x="5988718" y="2503763"/>
          <a:ext cx="2346325" cy="3497263"/>
        </p:xfrm>
        <a:graphic>
          <a:graphicData uri="http://schemas.openxmlformats.org/presentationml/2006/ole">
            <mc:AlternateContent xmlns:mc="http://schemas.openxmlformats.org/markup-compatibility/2006">
              <mc:Choice xmlns:v="urn:schemas-microsoft-com:vml" Requires="v">
                <p:oleObj spid="_x0000_s19827" name="Equation" r:id="rId14" imgW="2347072" imgH="3497580" progId="Equation.DSMT4">
                  <p:embed/>
                </p:oleObj>
              </mc:Choice>
              <mc:Fallback>
                <p:oleObj name="Equation" r:id="rId14" imgW="2347072" imgH="3497580" progId="Equation.DSMT4">
                  <p:embed/>
                  <p:pic>
                    <p:nvPicPr>
                      <p:cNvPr id="2" name="对象 1"/>
                      <p:cNvPicPr/>
                      <p:nvPr/>
                    </p:nvPicPr>
                    <p:blipFill>
                      <a:blip r:embed="rId15"/>
                      <a:stretch>
                        <a:fillRect/>
                      </a:stretch>
                    </p:blipFill>
                    <p:spPr>
                      <a:xfrm>
                        <a:off x="5988718" y="2503763"/>
                        <a:ext cx="2346325" cy="3497263"/>
                      </a:xfrm>
                      <a:prstGeom prst="rect">
                        <a:avLst/>
                      </a:prstGeom>
                    </p:spPr>
                  </p:pic>
                </p:oleObj>
              </mc:Fallback>
            </mc:AlternateContent>
          </a:graphicData>
        </a:graphic>
      </p:graphicFrame>
      <p:graphicFrame>
        <p:nvGraphicFramePr>
          <p:cNvPr id="18" name="对象 17"/>
          <p:cNvGraphicFramePr>
            <a:graphicFrameLocks noChangeAspect="1"/>
          </p:cNvGraphicFramePr>
          <p:nvPr/>
        </p:nvGraphicFramePr>
        <p:xfrm>
          <a:off x="1499578" y="3776492"/>
          <a:ext cx="3763963" cy="677863"/>
        </p:xfrm>
        <a:graphic>
          <a:graphicData uri="http://schemas.openxmlformats.org/presentationml/2006/ole">
            <mc:AlternateContent xmlns:mc="http://schemas.openxmlformats.org/markup-compatibility/2006">
              <mc:Choice xmlns:v="urn:schemas-microsoft-com:vml" Requires="v">
                <p:oleObj spid="_x0000_s19828" name="Equation" r:id="rId16" imgW="3764203" imgH="678289" progId="Equation.DSMT4">
                  <p:embed/>
                </p:oleObj>
              </mc:Choice>
              <mc:Fallback>
                <p:oleObj name="Equation" r:id="rId16" imgW="3764203" imgH="678289" progId="Equation.DSMT4">
                  <p:embed/>
                  <p:pic>
                    <p:nvPicPr>
                      <p:cNvPr id="18" name="对象 17"/>
                      <p:cNvPicPr/>
                      <p:nvPr/>
                    </p:nvPicPr>
                    <p:blipFill>
                      <a:blip r:embed="rId17"/>
                      <a:stretch>
                        <a:fillRect/>
                      </a:stretch>
                    </p:blipFill>
                    <p:spPr>
                      <a:xfrm>
                        <a:off x="1499578" y="3776492"/>
                        <a:ext cx="3763963" cy="677863"/>
                      </a:xfrm>
                      <a:prstGeom prst="rect">
                        <a:avLst/>
                      </a:prstGeom>
                    </p:spPr>
                  </p:pic>
                </p:oleObj>
              </mc:Fallback>
            </mc:AlternateContent>
          </a:graphicData>
        </a:graphic>
      </p:graphicFrame>
    </p:spTree>
    <p:extLst>
      <p:ext uri="{BB962C8B-B14F-4D97-AF65-F5344CB8AC3E}">
        <p14:creationId xmlns:p14="http://schemas.microsoft.com/office/powerpoint/2010/main" val="145986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a:xfrm>
            <a:off x="8611760" y="6492875"/>
            <a:ext cx="53224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26215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理论：三维实体单元</a:t>
            </a:r>
            <a:endParaRPr lang="zh-CN" altLang="en-US" dirty="0">
              <a:latin typeface="Arial" panose="020B0604020202020204" pitchFamily="34" charset="0"/>
              <a:ea typeface="黑体" panose="02010609060101010101" pitchFamily="49" charset="-122"/>
            </a:endParaRPr>
          </a:p>
        </p:txBody>
      </p:sp>
      <p:sp>
        <p:nvSpPr>
          <p:cNvPr id="7"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9" name="文本框 18"/>
          <p:cNvSpPr txBox="1"/>
          <p:nvPr/>
        </p:nvSpPr>
        <p:spPr>
          <a:xfrm>
            <a:off x="2853786" y="4549676"/>
            <a:ext cx="1326630"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单元刚度</a:t>
            </a:r>
            <a:r>
              <a:rPr lang="zh-CN" altLang="en-US" dirty="0">
                <a:latin typeface="黑体" panose="02010609060101010101" pitchFamily="49" charset="-122"/>
                <a:ea typeface="黑体" panose="02010609060101010101" pitchFamily="49" charset="-122"/>
              </a:rPr>
              <a:t>阵</a:t>
            </a:r>
          </a:p>
        </p:txBody>
      </p:sp>
      <p:sp>
        <p:nvSpPr>
          <p:cNvPr id="20" name="文本框 19"/>
          <p:cNvSpPr txBox="1"/>
          <p:nvPr/>
        </p:nvSpPr>
        <p:spPr>
          <a:xfrm>
            <a:off x="2853787" y="5141852"/>
            <a:ext cx="1326630"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单元质量阵</a:t>
            </a:r>
            <a:endParaRPr lang="zh-CN" altLang="en-US" dirty="0">
              <a:latin typeface="黑体" panose="02010609060101010101" pitchFamily="49" charset="-122"/>
              <a:ea typeface="黑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2592110476"/>
              </p:ext>
            </p:extLst>
          </p:nvPr>
        </p:nvGraphicFramePr>
        <p:xfrm>
          <a:off x="4369380" y="5124143"/>
          <a:ext cx="4508500" cy="457200"/>
        </p:xfrm>
        <a:graphic>
          <a:graphicData uri="http://schemas.openxmlformats.org/presentationml/2006/ole">
            <mc:AlternateContent xmlns:mc="http://schemas.openxmlformats.org/markup-compatibility/2006">
              <mc:Choice xmlns:v="urn:schemas-microsoft-com:vml" Requires="v">
                <p:oleObj spid="_x0000_s20694" name="Equation" r:id="rId4" imgW="4508280" imgH="457200" progId="Equation.DSMT4">
                  <p:embed/>
                </p:oleObj>
              </mc:Choice>
              <mc:Fallback>
                <p:oleObj name="Equation" r:id="rId4" imgW="4508280" imgH="457200" progId="Equation.DSMT4">
                  <p:embed/>
                  <p:pic>
                    <p:nvPicPr>
                      <p:cNvPr id="3" name="对象 2"/>
                      <p:cNvPicPr/>
                      <p:nvPr/>
                    </p:nvPicPr>
                    <p:blipFill>
                      <a:blip r:embed="rId5"/>
                      <a:stretch>
                        <a:fillRect/>
                      </a:stretch>
                    </p:blipFill>
                    <p:spPr>
                      <a:xfrm>
                        <a:off x="4369380" y="5124143"/>
                        <a:ext cx="4508500" cy="45720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25122620"/>
              </p:ext>
            </p:extLst>
          </p:nvPr>
        </p:nvGraphicFramePr>
        <p:xfrm>
          <a:off x="4369380" y="4515421"/>
          <a:ext cx="4343400" cy="457200"/>
        </p:xfrm>
        <a:graphic>
          <a:graphicData uri="http://schemas.openxmlformats.org/presentationml/2006/ole">
            <mc:AlternateContent xmlns:mc="http://schemas.openxmlformats.org/markup-compatibility/2006">
              <mc:Choice xmlns:v="urn:schemas-microsoft-com:vml" Requires="v">
                <p:oleObj spid="_x0000_s20695" name="Equation" r:id="rId6" imgW="4343400" imgH="457200" progId="Equation.DSMT4">
                  <p:embed/>
                </p:oleObj>
              </mc:Choice>
              <mc:Fallback>
                <p:oleObj name="Equation" r:id="rId6" imgW="4343400" imgH="457200" progId="Equation.DSMT4">
                  <p:embed/>
                  <p:pic>
                    <p:nvPicPr>
                      <p:cNvPr id="9" name="对象 8"/>
                      <p:cNvPicPr/>
                      <p:nvPr/>
                    </p:nvPicPr>
                    <p:blipFill>
                      <a:blip r:embed="rId7"/>
                      <a:stretch>
                        <a:fillRect/>
                      </a:stretch>
                    </p:blipFill>
                    <p:spPr>
                      <a:xfrm>
                        <a:off x="4369380" y="4515421"/>
                        <a:ext cx="4343400" cy="457200"/>
                      </a:xfrm>
                      <a:prstGeom prst="rect">
                        <a:avLst/>
                      </a:prstGeom>
                    </p:spPr>
                  </p:pic>
                </p:oleObj>
              </mc:Fallback>
            </mc:AlternateContent>
          </a:graphicData>
        </a:graphic>
      </p:graphicFrame>
      <p:sp>
        <p:nvSpPr>
          <p:cNvPr id="23" name="文本框 22"/>
          <p:cNvSpPr txBox="1"/>
          <p:nvPr/>
        </p:nvSpPr>
        <p:spPr>
          <a:xfrm>
            <a:off x="2853786" y="4035720"/>
            <a:ext cx="6024094"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使用高斯积分计算单元刚度阵和质量阵：</a:t>
            </a:r>
            <a:endParaRPr lang="zh-CN" altLang="en-US" dirty="0">
              <a:latin typeface="黑体" panose="02010609060101010101" pitchFamily="49" charset="-122"/>
              <a:ea typeface="黑体" panose="02010609060101010101" pitchFamily="49" charset="-122"/>
            </a:endParaRPr>
          </a:p>
        </p:txBody>
      </p:sp>
      <p:graphicFrame>
        <p:nvGraphicFramePr>
          <p:cNvPr id="22" name="对象 21"/>
          <p:cNvGraphicFramePr>
            <a:graphicFrameLocks noChangeAspect="1"/>
          </p:cNvGraphicFramePr>
          <p:nvPr>
            <p:extLst>
              <p:ext uri="{D42A27DB-BD31-4B8C-83A1-F6EECF244321}">
                <p14:modId xmlns:p14="http://schemas.microsoft.com/office/powerpoint/2010/main" val="299326212"/>
              </p:ext>
            </p:extLst>
          </p:nvPr>
        </p:nvGraphicFramePr>
        <p:xfrm>
          <a:off x="341313" y="1439863"/>
          <a:ext cx="8610600" cy="2019300"/>
        </p:xfrm>
        <a:graphic>
          <a:graphicData uri="http://schemas.openxmlformats.org/presentationml/2006/ole">
            <mc:AlternateContent xmlns:mc="http://schemas.openxmlformats.org/markup-compatibility/2006">
              <mc:Choice xmlns:v="urn:schemas-microsoft-com:vml" Requires="v">
                <p:oleObj spid="_x0000_s20696" name="Equation" r:id="rId8" imgW="8610480" imgH="2019240" progId="Equation.DSMT4">
                  <p:embed/>
                </p:oleObj>
              </mc:Choice>
              <mc:Fallback>
                <p:oleObj name="Equation" r:id="rId8" imgW="8610480" imgH="2019240" progId="Equation.DSMT4">
                  <p:embed/>
                  <p:pic>
                    <p:nvPicPr>
                      <p:cNvPr id="22" name="对象 21"/>
                      <p:cNvPicPr/>
                      <p:nvPr/>
                    </p:nvPicPr>
                    <p:blipFill>
                      <a:blip r:embed="rId9"/>
                      <a:stretch>
                        <a:fillRect/>
                      </a:stretch>
                    </p:blipFill>
                    <p:spPr>
                      <a:xfrm>
                        <a:off x="341313" y="1439863"/>
                        <a:ext cx="8610600" cy="2019300"/>
                      </a:xfrm>
                      <a:prstGeom prst="rect">
                        <a:avLst/>
                      </a:prstGeom>
                    </p:spPr>
                  </p:pic>
                </p:oleObj>
              </mc:Fallback>
            </mc:AlternateContent>
          </a:graphicData>
        </a:graphic>
      </p:graphicFrame>
      <p:graphicFrame>
        <p:nvGraphicFramePr>
          <p:cNvPr id="24" name="对象 23"/>
          <p:cNvGraphicFramePr>
            <a:graphicFrameLocks noChangeAspect="1"/>
          </p:cNvGraphicFramePr>
          <p:nvPr/>
        </p:nvGraphicFramePr>
        <p:xfrm>
          <a:off x="531576" y="3761074"/>
          <a:ext cx="1722437" cy="1981200"/>
        </p:xfrm>
        <a:graphic>
          <a:graphicData uri="http://schemas.openxmlformats.org/presentationml/2006/ole">
            <mc:AlternateContent xmlns:mc="http://schemas.openxmlformats.org/markup-compatibility/2006">
              <mc:Choice xmlns:v="urn:schemas-microsoft-com:vml" Requires="v">
                <p:oleObj spid="_x0000_s20697" name="Equation" r:id="rId10" imgW="1721992" imgH="1981309" progId="Equation.DSMT4">
                  <p:embed/>
                </p:oleObj>
              </mc:Choice>
              <mc:Fallback>
                <p:oleObj name="Equation" r:id="rId10" imgW="1721992" imgH="1981309" progId="Equation.DSMT4">
                  <p:embed/>
                  <p:pic>
                    <p:nvPicPr>
                      <p:cNvPr id="24" name="对象 23"/>
                      <p:cNvPicPr/>
                      <p:nvPr/>
                    </p:nvPicPr>
                    <p:blipFill>
                      <a:blip r:embed="rId11"/>
                      <a:stretch>
                        <a:fillRect/>
                      </a:stretch>
                    </p:blipFill>
                    <p:spPr>
                      <a:xfrm>
                        <a:off x="531576" y="3761074"/>
                        <a:ext cx="1722437" cy="1981200"/>
                      </a:xfrm>
                      <a:prstGeom prst="rect">
                        <a:avLst/>
                      </a:prstGeom>
                    </p:spPr>
                  </p:pic>
                </p:oleObj>
              </mc:Fallback>
            </mc:AlternateContent>
          </a:graphicData>
        </a:graphic>
      </p:graphicFrame>
    </p:spTree>
    <p:extLst>
      <p:ext uri="{BB962C8B-B14F-4D97-AF65-F5344CB8AC3E}">
        <p14:creationId xmlns:p14="http://schemas.microsoft.com/office/powerpoint/2010/main" val="28787478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a:xfrm>
            <a:off x="8611760" y="6492875"/>
            <a:ext cx="532240" cy="365125"/>
          </a:xfrm>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1800493"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理论：应力磨平</a:t>
            </a:r>
            <a:endParaRPr lang="zh-CN" altLang="en-US" dirty="0">
              <a:latin typeface="Arial" panose="020B0604020202020204" pitchFamily="34" charset="0"/>
              <a:ea typeface="黑体" panose="02010609060101010101" pitchFamily="49" charset="-122"/>
            </a:endParaRPr>
          </a:p>
        </p:txBody>
      </p:sp>
      <p:sp>
        <p:nvSpPr>
          <p:cNvPr id="7"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2083008387"/>
              </p:ext>
            </p:extLst>
          </p:nvPr>
        </p:nvGraphicFramePr>
        <p:xfrm>
          <a:off x="2990872" y="1462613"/>
          <a:ext cx="5033320" cy="1673821"/>
        </p:xfrm>
        <a:graphic>
          <a:graphicData uri="http://schemas.openxmlformats.org/presentationml/2006/ole">
            <mc:AlternateContent xmlns:mc="http://schemas.openxmlformats.org/markup-compatibility/2006">
              <mc:Choice xmlns:v="urn:schemas-microsoft-com:vml" Requires="v">
                <p:oleObj spid="_x0000_s22636" name="Equation" r:id="rId4" imgW="3111480" imgH="952200" progId="Equation.DSMT4">
                  <p:embed/>
                </p:oleObj>
              </mc:Choice>
              <mc:Fallback>
                <p:oleObj name="Equation" r:id="rId4" imgW="3111480" imgH="952200" progId="Equation.DSMT4">
                  <p:embed/>
                  <p:pic>
                    <p:nvPicPr>
                      <p:cNvPr id="12" name="对象 11"/>
                      <p:cNvPicPr>
                        <a:picLocks noChangeAspect="1" noChangeArrowheads="1"/>
                      </p:cNvPicPr>
                      <p:nvPr/>
                    </p:nvPicPr>
                    <p:blipFill>
                      <a:blip r:embed="rId5"/>
                      <a:srcRect/>
                      <a:stretch>
                        <a:fillRect/>
                      </a:stretch>
                    </p:blipFill>
                    <p:spPr bwMode="auto">
                      <a:xfrm>
                        <a:off x="2990872" y="1462613"/>
                        <a:ext cx="5033320" cy="1673821"/>
                      </a:xfrm>
                      <a:prstGeom prst="rect">
                        <a:avLst/>
                      </a:prstGeom>
                      <a:noFill/>
                    </p:spPr>
                  </p:pic>
                </p:oleObj>
              </mc:Fallback>
            </mc:AlternateContent>
          </a:graphicData>
        </a:graphic>
      </p:graphicFrame>
      <p:graphicFrame>
        <p:nvGraphicFramePr>
          <p:cNvPr id="14" name="对象 13"/>
          <p:cNvGraphicFramePr>
            <a:graphicFrameLocks noChangeAspect="1"/>
          </p:cNvGraphicFramePr>
          <p:nvPr>
            <p:extLst/>
          </p:nvPr>
        </p:nvGraphicFramePr>
        <p:xfrm>
          <a:off x="653983" y="2075685"/>
          <a:ext cx="1438275" cy="447675"/>
        </p:xfrm>
        <a:graphic>
          <a:graphicData uri="http://schemas.openxmlformats.org/presentationml/2006/ole">
            <mc:AlternateContent xmlns:mc="http://schemas.openxmlformats.org/markup-compatibility/2006">
              <mc:Choice xmlns:v="urn:schemas-microsoft-com:vml" Requires="v">
                <p:oleObj spid="_x0000_s22637" name="Equation" r:id="rId6" imgW="888840" imgH="253800" progId="Equation.DSMT4">
                  <p:embed/>
                </p:oleObj>
              </mc:Choice>
              <mc:Fallback>
                <p:oleObj name="Equation" r:id="rId6" imgW="888840" imgH="253800" progId="Equation.DSMT4">
                  <p:embed/>
                  <p:pic>
                    <p:nvPicPr>
                      <p:cNvPr id="14" name="对象 13"/>
                      <p:cNvPicPr>
                        <a:picLocks noChangeAspect="1" noChangeArrowheads="1"/>
                      </p:cNvPicPr>
                      <p:nvPr/>
                    </p:nvPicPr>
                    <p:blipFill>
                      <a:blip r:embed="rId7"/>
                      <a:srcRect/>
                      <a:stretch>
                        <a:fillRect/>
                      </a:stretch>
                    </p:blipFill>
                    <p:spPr bwMode="auto">
                      <a:xfrm>
                        <a:off x="653983" y="2075685"/>
                        <a:ext cx="1438275" cy="447675"/>
                      </a:xfrm>
                      <a:prstGeom prst="rect">
                        <a:avLst/>
                      </a:prstGeom>
                      <a:noFill/>
                    </p:spPr>
                  </p:pic>
                </p:oleObj>
              </mc:Fallback>
            </mc:AlternateContent>
          </a:graphicData>
        </a:graphic>
      </p:graphicFrame>
      <p:sp>
        <p:nvSpPr>
          <p:cNvPr id="17" name="矩形 16"/>
          <p:cNvSpPr/>
          <p:nvPr/>
        </p:nvSpPr>
        <p:spPr>
          <a:xfrm>
            <a:off x="225743" y="4200042"/>
            <a:ext cx="8446067" cy="1338828"/>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rPr>
              <a:t>高斯点应力外插至节点，上式矩阵</a:t>
            </a:r>
            <a:r>
              <a:rPr lang="zh-CN" altLang="en-US" dirty="0">
                <a:latin typeface="黑体" panose="02010609060101010101" pitchFamily="49" charset="-122"/>
                <a:ea typeface="黑体" panose="02010609060101010101" pitchFamily="49" charset="-122"/>
              </a:rPr>
              <a:t>左除，再对不同单元求出的节点应力求平均</a:t>
            </a:r>
            <a:endParaRPr lang="en-US" altLang="zh-CN" dirty="0" smtClean="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dirty="0" smtClean="0">
                <a:latin typeface="黑体" panose="02010609060101010101" pitchFamily="49" charset="-122"/>
                <a:ea typeface="黑体" panose="02010609060101010101" pitchFamily="49" charset="-122"/>
              </a:rPr>
              <a:t>对于</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C3D8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单元全积分，</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个高斯点外插</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个角点应力</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对于</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C3D20</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单元全积分，</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27</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个高斯点外插</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20</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个</a:t>
            </a:r>
            <a:r>
              <a:rPr lang="zh-CN" altLang="en-US" dirty="0" smtClean="0">
                <a:latin typeface="黑体" panose="02010609060101010101" pitchFamily="49" charset="-122"/>
                <a:ea typeface="黑体" panose="02010609060101010101" pitchFamily="49" charset="-122"/>
              </a:rPr>
              <a:t>节点应力，</a:t>
            </a:r>
            <a:endParaRPr lang="zh-CN" altLang="en-US" dirty="0">
              <a:latin typeface="黑体" panose="02010609060101010101" pitchFamily="49" charset="-122"/>
              <a:ea typeface="黑体" panose="02010609060101010101" pitchFamily="49" charset="-122"/>
            </a:endParaRPr>
          </a:p>
        </p:txBody>
      </p:sp>
      <p:sp>
        <p:nvSpPr>
          <p:cNvPr id="2" name="矩形 1"/>
          <p:cNvSpPr/>
          <p:nvPr/>
        </p:nvSpPr>
        <p:spPr>
          <a:xfrm>
            <a:off x="7210906" y="3177035"/>
            <a:ext cx="1107996" cy="369332"/>
          </a:xfrm>
          <a:prstGeom prst="rect">
            <a:avLst/>
          </a:prstGeom>
        </p:spPr>
        <p:txBody>
          <a:bodyPr wrap="none">
            <a:spAutoFit/>
          </a:bodyPr>
          <a:lstStyle/>
          <a:p>
            <a:r>
              <a:rPr lang="zh-CN" altLang="en-US" dirty="0" smtClean="0">
                <a:latin typeface="Arial" panose="020B0604020202020204" pitchFamily="34" charset="0"/>
                <a:ea typeface="黑体" panose="02010609060101010101" pitchFamily="49" charset="-122"/>
              </a:rPr>
              <a:t>节点应力</a:t>
            </a:r>
            <a:endParaRPr lang="zh-CN" altLang="en-US" dirty="0"/>
          </a:p>
        </p:txBody>
      </p:sp>
      <p:sp>
        <p:nvSpPr>
          <p:cNvPr id="18" name="矩形 17"/>
          <p:cNvSpPr/>
          <p:nvPr/>
        </p:nvSpPr>
        <p:spPr>
          <a:xfrm>
            <a:off x="2561311" y="3178228"/>
            <a:ext cx="1800493" cy="369332"/>
          </a:xfrm>
          <a:prstGeom prst="rect">
            <a:avLst/>
          </a:prstGeom>
        </p:spPr>
        <p:txBody>
          <a:bodyPr wrap="none">
            <a:spAutoFit/>
          </a:bodyPr>
          <a:lstStyle/>
          <a:p>
            <a:r>
              <a:rPr lang="zh-CN" altLang="en-US" dirty="0" smtClean="0">
                <a:latin typeface="Arial" panose="020B0604020202020204" pitchFamily="34" charset="0"/>
                <a:ea typeface="黑体" panose="02010609060101010101" pitchFamily="49" charset="-122"/>
              </a:rPr>
              <a:t>高斯积分点应力</a:t>
            </a:r>
            <a:endParaRPr lang="zh-CN" altLang="en-US" dirty="0"/>
          </a:p>
        </p:txBody>
      </p:sp>
    </p:spTree>
    <p:extLst>
      <p:ext uri="{BB962C8B-B14F-4D97-AF65-F5344CB8AC3E}">
        <p14:creationId xmlns:p14="http://schemas.microsoft.com/office/powerpoint/2010/main" val="14846716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133882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程序实现：</a:t>
            </a:r>
            <a:endParaRPr lang="zh-CN" altLang="en-US" dirty="0">
              <a:latin typeface="Arial" panose="020B0604020202020204" pitchFamily="34" charset="0"/>
              <a:ea typeface="黑体" panose="02010609060101010101" pitchFamily="49" charset="-122"/>
            </a:endParaRPr>
          </a:p>
        </p:txBody>
      </p:sp>
      <p:sp>
        <p:nvSpPr>
          <p:cNvPr id="7"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graphicFrame>
        <p:nvGraphicFramePr>
          <p:cNvPr id="6" name="表格 5"/>
          <p:cNvGraphicFramePr>
            <a:graphicFrameLocks noGrp="1"/>
          </p:cNvGraphicFramePr>
          <p:nvPr>
            <p:extLst/>
          </p:nvPr>
        </p:nvGraphicFramePr>
        <p:xfrm>
          <a:off x="663575" y="3234037"/>
          <a:ext cx="7622127" cy="1854200"/>
        </p:xfrm>
        <a:graphic>
          <a:graphicData uri="http://schemas.openxmlformats.org/drawingml/2006/table">
            <a:tbl>
              <a:tblPr firstRow="1" bandRow="1">
                <a:tableStyleId>{5C22544A-7EE6-4342-B048-85BDC9FD1C3A}</a:tableStyleId>
              </a:tblPr>
              <a:tblGrid>
                <a:gridCol w="3293828">
                  <a:extLst>
                    <a:ext uri="{9D8B030D-6E8A-4147-A177-3AD203B41FA5}">
                      <a16:colId xmlns:a16="http://schemas.microsoft.com/office/drawing/2014/main" val="20000"/>
                    </a:ext>
                  </a:extLst>
                </a:gridCol>
                <a:gridCol w="4328299">
                  <a:extLst>
                    <a:ext uri="{9D8B030D-6E8A-4147-A177-3AD203B41FA5}">
                      <a16:colId xmlns:a16="http://schemas.microsoft.com/office/drawing/2014/main" val="20001"/>
                    </a:ext>
                  </a:extLst>
                </a:gridCol>
              </a:tblGrid>
              <a:tr h="370840">
                <a:tc>
                  <a:txBody>
                    <a:bodyPr/>
                    <a:lstStyle/>
                    <a:p>
                      <a:pPr algn="ctr"/>
                      <a:r>
                        <a:rPr lang="zh-CN" altLang="en-US" sz="1800" b="1" dirty="0" smtClean="0">
                          <a:latin typeface="Times New Roman" panose="02020603050405020304" pitchFamily="18" charset="0"/>
                          <a:ea typeface="黑体" panose="02010609060101010101" pitchFamily="49" charset="-122"/>
                          <a:cs typeface="Times New Roman" panose="02020603050405020304" pitchFamily="18" charset="0"/>
                        </a:rPr>
                        <a:t>子程序名称</a:t>
                      </a:r>
                      <a:endParaRPr lang="zh-CN" altLang="en-US" sz="18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800" b="1" dirty="0" smtClean="0">
                          <a:latin typeface="Times New Roman" panose="02020603050405020304" pitchFamily="18" charset="0"/>
                          <a:ea typeface="黑体" panose="02010609060101010101" pitchFamily="49" charset="-122"/>
                          <a:cs typeface="Times New Roman" panose="02020603050405020304" pitchFamily="18" charset="0"/>
                        </a:rPr>
                        <a:t>子程序功能描述</a:t>
                      </a:r>
                      <a:endParaRPr lang="zh-CN" altLang="en-US" sz="1800" b="1"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0"/>
                  </a:ext>
                </a:extLst>
              </a:tr>
              <a:tr h="370840">
                <a:tc>
                  <a:txBody>
                    <a:bodyPr/>
                    <a:lstStyle/>
                    <a:p>
                      <a:pPr algn="ctr"/>
                      <a:r>
                        <a:rPr lang="en-US" altLang="zh-CN" sz="1800" b="0" dirty="0" smtClean="0">
                          <a:latin typeface="Times New Roman" panose="02020603050405020304" pitchFamily="18" charset="0"/>
                          <a:ea typeface="黑体" panose="02010609060101010101" pitchFamily="49" charset="-122"/>
                          <a:cs typeface="Times New Roman" panose="02020603050405020304" pitchFamily="18" charset="0"/>
                        </a:rPr>
                        <a:t>ReadC3D8.m / ReadC3D20.m</a:t>
                      </a:r>
                      <a:endParaRPr lang="zh-CN" altLang="en-US" sz="1800" b="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读取</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in</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文件，建立单元信息</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1"/>
                  </a:ext>
                </a:extLst>
              </a:tr>
              <a:tr h="370840">
                <a:tc>
                  <a:txBody>
                    <a:bodyPr/>
                    <a:lstStyle/>
                    <a:p>
                      <a:pPr algn="ctr"/>
                      <a:r>
                        <a:rPr lang="en-US" altLang="zh-CN" sz="180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C3D8Stiff.m / C3D20Stiff.m</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计算单元刚度阵和集中质量阵</a:t>
                      </a:r>
                    </a:p>
                  </a:txBody>
                  <a:tcPr anchor="ctr"/>
                </a:tc>
                <a:extLst>
                  <a:ext uri="{0D108BD9-81ED-4DB2-BD59-A6C34878D82A}">
                    <a16:rowId xmlns:a16="http://schemas.microsoft.com/office/drawing/2014/main" val="10002"/>
                  </a:ext>
                </a:extLst>
              </a:tr>
              <a:tr h="370840">
                <a:tc>
                  <a:txBody>
                    <a:bodyPr/>
                    <a:lstStyle/>
                    <a:p>
                      <a:pPr algn="ctr"/>
                      <a:r>
                        <a:rPr lang="en-US" altLang="zh-CN" sz="180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C3D8NJB.m / C3D20NJB.m</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计算形函数、</a:t>
                      </a:r>
                      <a:r>
                        <a:rPr lang="en-US" altLang="zh-CN" sz="1600" dirty="0" smtClean="0">
                          <a:latin typeface="Times New Roman" panose="02020603050405020304" pitchFamily="18" charset="0"/>
                          <a:ea typeface="黑体" panose="02010609060101010101" pitchFamily="49" charset="-122"/>
                          <a:cs typeface="Times New Roman" panose="02020603050405020304" pitchFamily="18" charset="0"/>
                        </a:rPr>
                        <a:t>Jacobi</a:t>
                      </a: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矩阵、应变矩阵</a:t>
                      </a:r>
                    </a:p>
                  </a:txBody>
                  <a:tcPr anchor="ctr"/>
                </a:tc>
                <a:extLst>
                  <a:ext uri="{0D108BD9-81ED-4DB2-BD59-A6C34878D82A}">
                    <a16:rowId xmlns:a16="http://schemas.microsoft.com/office/drawing/2014/main" val="10003"/>
                  </a:ext>
                </a:extLst>
              </a:tr>
              <a:tr h="370840">
                <a:tc>
                  <a:txBody>
                    <a:bodyPr/>
                    <a:lstStyle/>
                    <a:p>
                      <a:pPr algn="ctr"/>
                      <a:r>
                        <a:rPr lang="en-US" altLang="zh-CN" sz="1800" kern="120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C3D8Stress.m</a:t>
                      </a:r>
                      <a:r>
                        <a:rPr lang="en-US" altLang="zh-CN" sz="1800" kern="1200" baseline="0" dirty="0" smtClean="0">
                          <a:solidFill>
                            <a:schemeClr val="dk1"/>
                          </a:solidFill>
                          <a:latin typeface="Times New Roman" panose="02020603050405020304" pitchFamily="18" charset="0"/>
                          <a:ea typeface="黑体" panose="02010609060101010101" pitchFamily="49" charset="-122"/>
                          <a:cs typeface="Times New Roman" panose="02020603050405020304" pitchFamily="18" charset="0"/>
                        </a:rPr>
                        <a:t> / C3D20Stress.m</a:t>
                      </a:r>
                      <a:endParaRPr lang="zh-CN" altLang="en-US" sz="12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tc>
                  <a:txBody>
                    <a:bodyPr/>
                    <a:lstStyle/>
                    <a:p>
                      <a:pPr algn="ctr"/>
                      <a:r>
                        <a:rPr lang="zh-CN" altLang="en-US" sz="1600" dirty="0" smtClean="0">
                          <a:latin typeface="Times New Roman" panose="02020603050405020304" pitchFamily="18" charset="0"/>
                          <a:ea typeface="黑体" panose="02010609060101010101" pitchFamily="49" charset="-122"/>
                          <a:cs typeface="Times New Roman" panose="02020603050405020304" pitchFamily="18" charset="0"/>
                        </a:rPr>
                        <a:t>计算高斯积分点上的应力应变，应力磨平</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a:txBody>
                  <a:tcPr anchor="ctr"/>
                </a:tc>
                <a:extLst>
                  <a:ext uri="{0D108BD9-81ED-4DB2-BD59-A6C34878D82A}">
                    <a16:rowId xmlns:a16="http://schemas.microsoft.com/office/drawing/2014/main" val="10004"/>
                  </a:ext>
                </a:extLst>
              </a:tr>
            </a:tbl>
          </a:graphicData>
        </a:graphic>
      </p:graphicFrame>
      <p:sp>
        <p:nvSpPr>
          <p:cNvPr id="8" name="矩形 7"/>
          <p:cNvSpPr/>
          <p:nvPr/>
        </p:nvSpPr>
        <p:spPr>
          <a:xfrm>
            <a:off x="288178" y="1723021"/>
            <a:ext cx="8121303" cy="75713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选择</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ABAQUS</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商业软件中的三维</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节点（</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C3D8</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）和</a:t>
            </a:r>
            <a:r>
              <a:rPr lang="en-US" altLang="zh-CN" dirty="0" smtClean="0">
                <a:latin typeface="Times New Roman" panose="02020603050405020304" pitchFamily="18" charset="0"/>
                <a:ea typeface="黑体" panose="02010609060101010101" pitchFamily="49" charset="-122"/>
                <a:cs typeface="Times New Roman" panose="02020603050405020304" pitchFamily="18" charset="0"/>
              </a:rPr>
              <a:t>20</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节点（</a:t>
            </a:r>
            <a:r>
              <a:rPr lang="en-US" altLang="zh-CN" dirty="0">
                <a:latin typeface="Times New Roman" panose="02020603050405020304" pitchFamily="18" charset="0"/>
                <a:ea typeface="黑体" panose="02010609060101010101" pitchFamily="49" charset="-122"/>
                <a:cs typeface="Times New Roman" panose="02020603050405020304" pitchFamily="18" charset="0"/>
              </a:rPr>
              <a:t>C3D20</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）等参元</a:t>
            </a:r>
            <a:endParaRPr lang="en-US" altLang="zh-CN" dirty="0" smtClean="0">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20000"/>
              </a:lnSpc>
              <a:buFont typeface="Arial" panose="020B0604020202020204" pitchFamily="34" charset="0"/>
              <a:buChar char="•"/>
            </a:pP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对</a:t>
            </a:r>
            <a:r>
              <a:rPr lang="en-US" altLang="zh-CN" dirty="0" err="1" smtClean="0">
                <a:latin typeface="Times New Roman" panose="02020603050405020304" pitchFamily="18" charset="0"/>
                <a:ea typeface="黑体" panose="02010609060101010101" pitchFamily="49" charset="-122"/>
                <a:cs typeface="Times New Roman" panose="02020603050405020304" pitchFamily="18" charset="0"/>
              </a:rPr>
              <a:t>stapmat</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源代码</a:t>
            </a:r>
            <a:r>
              <a:rPr lang="zh-CN" altLang="en-US" dirty="0">
                <a:latin typeface="Times New Roman" panose="02020603050405020304" pitchFamily="18" charset="0"/>
                <a:ea typeface="黑体" panose="02010609060101010101" pitchFamily="49" charset="-122"/>
                <a:cs typeface="Times New Roman" panose="02020603050405020304" pitchFamily="18" charset="0"/>
              </a:rPr>
              <a:t>进行扩展，适应三维实体</a:t>
            </a:r>
            <a:r>
              <a:rPr lang="zh-CN" altLang="en-US" dirty="0" smtClean="0">
                <a:latin typeface="Times New Roman" panose="02020603050405020304" pitchFamily="18" charset="0"/>
                <a:ea typeface="黑体" panose="02010609060101010101" pitchFamily="49" charset="-122"/>
                <a:cs typeface="Times New Roman" panose="02020603050405020304" pitchFamily="18" charset="0"/>
              </a:rPr>
              <a:t>单元的计算</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7292909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061" y="1793186"/>
            <a:ext cx="5645986" cy="4240800"/>
          </a:xfrm>
          <a:prstGeom prst="rect">
            <a:avLst/>
          </a:prstGeom>
        </p:spPr>
      </p:pic>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51863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胞元</a:t>
            </a:r>
            <a:endParaRPr lang="zh-CN" altLang="en-US" dirty="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329241" y="1470021"/>
            <a:ext cx="2972093" cy="2591840"/>
          </a:xfrm>
          <a:prstGeom prst="rect">
            <a:avLst/>
          </a:prstGeom>
        </p:spPr>
      </p:pic>
      <p:sp>
        <p:nvSpPr>
          <p:cNvPr id="4" name="矩形 3"/>
          <p:cNvSpPr/>
          <p:nvPr/>
        </p:nvSpPr>
        <p:spPr>
          <a:xfrm>
            <a:off x="4581942" y="1146855"/>
            <a:ext cx="3544560"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a:t>
            </a:r>
            <a:r>
              <a:rPr lang="en-US" altLang="zh-CN" dirty="0" smtClean="0">
                <a:latin typeface="Arial" panose="020B0604020202020204" pitchFamily="34" charset="0"/>
                <a:ea typeface="黑体" panose="02010609060101010101" pitchFamily="49" charset="-122"/>
              </a:rPr>
              <a:t>3</a:t>
            </a:r>
            <a:r>
              <a:rPr lang="zh-CN" altLang="zh-CN" dirty="0">
                <a:latin typeface="Arial" panose="020B0604020202020204" pitchFamily="34" charset="0"/>
                <a:ea typeface="黑体" panose="02010609060101010101" pitchFamily="49" charset="-122"/>
              </a:rPr>
              <a:t>个</a:t>
            </a:r>
            <a:r>
              <a:rPr lang="zh-CN" altLang="zh-CN" dirty="0" smtClean="0">
                <a:latin typeface="Arial" panose="020B0604020202020204" pitchFamily="34" charset="0"/>
                <a:ea typeface="黑体" panose="02010609060101010101" pitchFamily="49" charset="-122"/>
              </a:rPr>
              <a:t>面对应</a:t>
            </a:r>
            <a:r>
              <a:rPr lang="zh-CN" altLang="zh-CN" dirty="0">
                <a:latin typeface="Arial" panose="020B0604020202020204" pitchFamily="34" charset="0"/>
                <a:ea typeface="黑体" panose="02010609060101010101" pitchFamily="49" charset="-122"/>
              </a:rPr>
              <a:t>的法向</a:t>
            </a:r>
            <a:r>
              <a:rPr lang="zh-CN" altLang="zh-CN" dirty="0" smtClean="0">
                <a:latin typeface="Arial" panose="020B0604020202020204" pitchFamily="34" charset="0"/>
                <a:ea typeface="黑体" panose="02010609060101010101" pitchFamily="49" charset="-122"/>
              </a:rPr>
              <a:t>位移</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载荷：均布载荷，单轴拉伸</a:t>
            </a:r>
            <a:endParaRPr lang="zh-CN" altLang="en-US" dirty="0">
              <a:latin typeface="Arial" panose="020B0604020202020204" pitchFamily="34" charset="0"/>
              <a:ea typeface="黑体" panose="02010609060101010101" pitchFamily="49" charset="-122"/>
            </a:endParaRPr>
          </a:p>
        </p:txBody>
      </p:sp>
      <p:sp>
        <p:nvSpPr>
          <p:cNvPr id="12" name="矩形 11"/>
          <p:cNvSpPr/>
          <p:nvPr/>
        </p:nvSpPr>
        <p:spPr>
          <a:xfrm>
            <a:off x="4581942" y="6035453"/>
            <a:ext cx="415209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在给定精度内，计算结果数值完全一致</a:t>
            </a:r>
            <a:endParaRPr lang="zh-CN" altLang="en-US" dirty="0">
              <a:latin typeface="Arial" panose="020B0604020202020204" pitchFamily="34" charset="0"/>
              <a:ea typeface="黑体" panose="02010609060101010101" pitchFamily="49" charset="-122"/>
            </a:endParaRPr>
          </a:p>
        </p:txBody>
      </p:sp>
      <p:pic>
        <p:nvPicPr>
          <p:cNvPr id="11" name="图片 10"/>
          <p:cNvPicPr>
            <a:picLocks noChangeAspect="1"/>
          </p:cNvPicPr>
          <p:nvPr/>
        </p:nvPicPr>
        <p:blipFill>
          <a:blip r:embed="rId5"/>
          <a:stretch>
            <a:fillRect/>
          </a:stretch>
        </p:blipFill>
        <p:spPr>
          <a:xfrm>
            <a:off x="329240" y="4043229"/>
            <a:ext cx="2972093" cy="2495684"/>
          </a:xfrm>
          <a:prstGeom prst="rect">
            <a:avLst/>
          </a:prstGeom>
        </p:spPr>
      </p:pic>
      <p:sp>
        <p:nvSpPr>
          <p:cNvPr id="14" name="文本框 13"/>
          <p:cNvSpPr txBox="1"/>
          <p:nvPr/>
        </p:nvSpPr>
        <p:spPr>
          <a:xfrm>
            <a:off x="1664443" y="4931055"/>
            <a:ext cx="301686" cy="369332"/>
          </a:xfrm>
          <a:prstGeom prst="rect">
            <a:avLst/>
          </a:prstGeom>
          <a:noFill/>
        </p:spPr>
        <p:txBody>
          <a:bodyPr wrap="none" rtlCol="0">
            <a:spAutoFit/>
          </a:bodyPr>
          <a:lstStyle/>
          <a:p>
            <a:r>
              <a:rPr lang="en-US" altLang="zh-CN" dirty="0" smtClean="0">
                <a:solidFill>
                  <a:srgbClr val="FFFF00"/>
                </a:solidFill>
              </a:rPr>
              <a:t>6</a:t>
            </a:r>
            <a:endParaRPr lang="zh-CN" altLang="en-US" dirty="0">
              <a:solidFill>
                <a:srgbClr val="FFFF00"/>
              </a:solidFill>
            </a:endParaRPr>
          </a:p>
        </p:txBody>
      </p:sp>
    </p:spTree>
    <p:extLst>
      <p:ext uri="{BB962C8B-B14F-4D97-AF65-F5344CB8AC3E}">
        <p14:creationId xmlns:p14="http://schemas.microsoft.com/office/powerpoint/2010/main" val="7496183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51863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胞元</a:t>
            </a:r>
            <a:endParaRPr lang="zh-CN" altLang="en-US" dirty="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329241" y="1470021"/>
            <a:ext cx="2972093" cy="2591840"/>
          </a:xfrm>
          <a:prstGeom prst="rect">
            <a:avLst/>
          </a:prstGeom>
        </p:spPr>
      </p:pic>
      <p:graphicFrame>
        <p:nvGraphicFramePr>
          <p:cNvPr id="11" name="表格 10"/>
          <p:cNvGraphicFramePr>
            <a:graphicFrameLocks noGrp="1"/>
          </p:cNvGraphicFramePr>
          <p:nvPr>
            <p:extLst>
              <p:ext uri="{D42A27DB-BD31-4B8C-83A1-F6EECF244321}">
                <p14:modId xmlns:p14="http://schemas.microsoft.com/office/powerpoint/2010/main" val="3640439071"/>
              </p:ext>
            </p:extLst>
          </p:nvPr>
        </p:nvGraphicFramePr>
        <p:xfrm>
          <a:off x="4185337" y="1976113"/>
          <a:ext cx="4635477" cy="4079240"/>
        </p:xfrm>
        <a:graphic>
          <a:graphicData uri="http://schemas.openxmlformats.org/drawingml/2006/table">
            <a:tbl>
              <a:tblPr firstRow="1" bandRow="1">
                <a:tableStyleId>{5C22544A-7EE6-4342-B048-85BDC9FD1C3A}</a:tableStyleId>
              </a:tblPr>
              <a:tblGrid>
                <a:gridCol w="1545159">
                  <a:extLst>
                    <a:ext uri="{9D8B030D-6E8A-4147-A177-3AD203B41FA5}">
                      <a16:colId xmlns:a16="http://schemas.microsoft.com/office/drawing/2014/main" val="4007669977"/>
                    </a:ext>
                  </a:extLst>
                </a:gridCol>
                <a:gridCol w="1545159">
                  <a:extLst>
                    <a:ext uri="{9D8B030D-6E8A-4147-A177-3AD203B41FA5}">
                      <a16:colId xmlns:a16="http://schemas.microsoft.com/office/drawing/2014/main" val="1912081165"/>
                    </a:ext>
                  </a:extLst>
                </a:gridCol>
                <a:gridCol w="1545159">
                  <a:extLst>
                    <a:ext uri="{9D8B030D-6E8A-4147-A177-3AD203B41FA5}">
                      <a16:colId xmlns:a16="http://schemas.microsoft.com/office/drawing/2014/main" val="2430036685"/>
                    </a:ext>
                  </a:extLst>
                </a:gridCol>
              </a:tblGrid>
              <a:tr h="370840">
                <a:tc>
                  <a:txBody>
                    <a:bodyPr/>
                    <a:lstStyle/>
                    <a:p>
                      <a:pPr algn="ctr"/>
                      <a:r>
                        <a:rPr lang="zh-CN" altLang="en-US" dirty="0" smtClean="0"/>
                        <a:t>对比项</a:t>
                      </a:r>
                      <a:endParaRPr lang="zh-CN" altLang="en-US" dirty="0"/>
                    </a:p>
                  </a:txBody>
                  <a:tcPr/>
                </a:tc>
                <a:tc>
                  <a:txBody>
                    <a:bodyPr/>
                    <a:lstStyle/>
                    <a:p>
                      <a:pPr algn="ctr"/>
                      <a:r>
                        <a:rPr lang="en-US" altLang="zh-CN" dirty="0" err="1" smtClean="0"/>
                        <a:t>Abaqus</a:t>
                      </a:r>
                      <a:endParaRPr lang="zh-CN" altLang="en-US" dirty="0"/>
                    </a:p>
                  </a:txBody>
                  <a:tcPr anchor="ctr"/>
                </a:tc>
                <a:tc>
                  <a:txBody>
                    <a:bodyPr/>
                    <a:lstStyle/>
                    <a:p>
                      <a:pPr algn="ctr"/>
                      <a:r>
                        <a:rPr lang="en-US" altLang="zh-CN" dirty="0" err="1" smtClean="0"/>
                        <a:t>Stapmat</a:t>
                      </a:r>
                      <a:endParaRPr lang="zh-CN" altLang="en-US" dirty="0"/>
                    </a:p>
                  </a:txBody>
                  <a:tcPr anchor="ctr"/>
                </a:tc>
                <a:extLst>
                  <a:ext uri="{0D108BD9-81ED-4DB2-BD59-A6C34878D82A}">
                    <a16:rowId xmlns:a16="http://schemas.microsoft.com/office/drawing/2014/main" val="2693355405"/>
                  </a:ext>
                </a:extLst>
              </a:tr>
              <a:tr h="370840">
                <a:tc>
                  <a:txBody>
                    <a:bodyPr/>
                    <a:lstStyle/>
                    <a:p>
                      <a:pPr algn="ctr"/>
                      <a:r>
                        <a:rPr lang="en-US" altLang="zh-CN" dirty="0" smtClean="0"/>
                        <a:t>U1 6</a:t>
                      </a:r>
                      <a:endParaRPr lang="zh-CN" altLang="en-US" dirty="0"/>
                    </a:p>
                  </a:txBody>
                  <a:tcPr/>
                </a:tc>
                <a:tc>
                  <a:txBody>
                    <a:bodyPr/>
                    <a:lstStyle/>
                    <a:p>
                      <a:pPr algn="r"/>
                      <a:r>
                        <a:rPr lang="en-US" altLang="zh-CN" dirty="0" smtClean="0"/>
                        <a:t>28.5714E-06</a:t>
                      </a:r>
                      <a:endParaRPr lang="zh-CN" altLang="en-US" dirty="0"/>
                    </a:p>
                  </a:txBody>
                  <a:tcPr/>
                </a:tc>
                <a:tc>
                  <a:txBody>
                    <a:bodyPr/>
                    <a:lstStyle/>
                    <a:p>
                      <a:pPr algn="r"/>
                      <a:r>
                        <a:rPr lang="en-US" altLang="zh-CN" dirty="0" smtClean="0"/>
                        <a:t>2.857143e-05</a:t>
                      </a:r>
                      <a:endParaRPr lang="zh-CN" altLang="en-US" dirty="0"/>
                    </a:p>
                  </a:txBody>
                  <a:tcPr/>
                </a:tc>
                <a:extLst>
                  <a:ext uri="{0D108BD9-81ED-4DB2-BD59-A6C34878D82A}">
                    <a16:rowId xmlns:a16="http://schemas.microsoft.com/office/drawing/2014/main" val="2356451257"/>
                  </a:ext>
                </a:extLst>
              </a:tr>
              <a:tr h="370840">
                <a:tc>
                  <a:txBody>
                    <a:bodyPr/>
                    <a:lstStyle/>
                    <a:p>
                      <a:pPr algn="ctr"/>
                      <a:r>
                        <a:rPr lang="en-US" altLang="zh-CN" dirty="0" smtClean="0"/>
                        <a:t>U2 6</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-8.57143E-06</a:t>
                      </a:r>
                      <a:endParaRPr lang="zh-CN" altLang="en-US" dirty="0" smtClean="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-8.571429e-06</a:t>
                      </a:r>
                      <a:endParaRPr lang="zh-CN" altLang="en-US" dirty="0" smtClean="0"/>
                    </a:p>
                  </a:txBody>
                  <a:tcPr/>
                </a:tc>
                <a:extLst>
                  <a:ext uri="{0D108BD9-81ED-4DB2-BD59-A6C34878D82A}">
                    <a16:rowId xmlns:a16="http://schemas.microsoft.com/office/drawing/2014/main" val="4151836523"/>
                  </a:ext>
                </a:extLst>
              </a:tr>
              <a:tr h="370840">
                <a:tc>
                  <a:txBody>
                    <a:bodyPr/>
                    <a:lstStyle/>
                    <a:p>
                      <a:pPr algn="ctr"/>
                      <a:r>
                        <a:rPr lang="en-US" altLang="zh-CN" dirty="0" smtClean="0"/>
                        <a:t>U3 6</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-8.57143E-06</a:t>
                      </a:r>
                      <a:endParaRPr lang="zh-CN" altLang="en-US" dirty="0" smtClean="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-8.571429e-06</a:t>
                      </a:r>
                      <a:endParaRPr lang="zh-CN" altLang="en-US" dirty="0" smtClean="0"/>
                    </a:p>
                  </a:txBody>
                  <a:tcPr/>
                </a:tc>
                <a:extLst>
                  <a:ext uri="{0D108BD9-81ED-4DB2-BD59-A6C34878D82A}">
                    <a16:rowId xmlns:a16="http://schemas.microsoft.com/office/drawing/2014/main" val="427135188"/>
                  </a:ext>
                </a:extLst>
              </a:tr>
              <a:tr h="370840">
                <a:tc>
                  <a:txBody>
                    <a:bodyPr/>
                    <a:lstStyle/>
                    <a:p>
                      <a:pPr algn="ctr"/>
                      <a:r>
                        <a:rPr lang="en-US" altLang="zh-CN" dirty="0" smtClean="0"/>
                        <a:t>E11 6</a:t>
                      </a:r>
                      <a:endParaRPr lang="zh-CN" altLang="en-US" dirty="0"/>
                    </a:p>
                  </a:txBody>
                  <a:tcPr/>
                </a:tc>
                <a:tc>
                  <a:txBody>
                    <a:bodyPr/>
                    <a:lstStyle/>
                    <a:p>
                      <a:pPr algn="r"/>
                      <a:r>
                        <a:rPr lang="en-US" altLang="zh-CN" dirty="0" smtClean="0"/>
                        <a:t>14.2857E-06</a:t>
                      </a:r>
                      <a:endParaRPr lang="zh-CN" altLang="en-US" dirty="0"/>
                    </a:p>
                  </a:txBody>
                  <a:tcPr/>
                </a:tc>
                <a:tc>
                  <a:txBody>
                    <a:bodyPr/>
                    <a:lstStyle/>
                    <a:p>
                      <a:pPr algn="r"/>
                      <a:r>
                        <a:rPr lang="en-US" altLang="zh-CN" dirty="0" smtClean="0"/>
                        <a:t>1.428571e-05</a:t>
                      </a:r>
                      <a:endParaRPr lang="zh-CN" altLang="en-US" dirty="0"/>
                    </a:p>
                  </a:txBody>
                  <a:tcPr/>
                </a:tc>
                <a:extLst>
                  <a:ext uri="{0D108BD9-81ED-4DB2-BD59-A6C34878D82A}">
                    <a16:rowId xmlns:a16="http://schemas.microsoft.com/office/drawing/2014/main" val="3867786072"/>
                  </a:ext>
                </a:extLst>
              </a:tr>
              <a:tr h="370840">
                <a:tc>
                  <a:txBody>
                    <a:bodyPr/>
                    <a:lstStyle/>
                    <a:p>
                      <a:pPr algn="ctr"/>
                      <a:r>
                        <a:rPr lang="en-US" altLang="zh-CN" dirty="0" smtClean="0"/>
                        <a:t>S11 6</a:t>
                      </a:r>
                      <a:endParaRPr lang="zh-CN" altLang="en-US" dirty="0"/>
                    </a:p>
                  </a:txBody>
                  <a:tcPr/>
                </a:tc>
                <a:tc>
                  <a:txBody>
                    <a:bodyPr/>
                    <a:lstStyle/>
                    <a:p>
                      <a:pPr algn="r"/>
                      <a:r>
                        <a:rPr lang="en-US" altLang="zh-CN" dirty="0" smtClean="0"/>
                        <a:t>3.000000E+00</a:t>
                      </a:r>
                      <a:endParaRPr lang="zh-CN" altLang="en-US" dirty="0"/>
                    </a:p>
                  </a:txBody>
                  <a:tcPr/>
                </a:tc>
                <a:tc>
                  <a:txBody>
                    <a:bodyPr/>
                    <a:lstStyle/>
                    <a:p>
                      <a:pPr algn="r"/>
                      <a:r>
                        <a:rPr lang="en-US" altLang="zh-CN" dirty="0" smtClean="0"/>
                        <a:t>3.00000</a:t>
                      </a:r>
                      <a:endParaRPr lang="zh-CN" altLang="en-US" dirty="0"/>
                    </a:p>
                  </a:txBody>
                  <a:tcPr/>
                </a:tc>
                <a:extLst>
                  <a:ext uri="{0D108BD9-81ED-4DB2-BD59-A6C34878D82A}">
                    <a16:rowId xmlns:a16="http://schemas.microsoft.com/office/drawing/2014/main" val="279406342"/>
                  </a:ext>
                </a:extLst>
              </a:tr>
              <a:tr h="370840">
                <a:tc>
                  <a:txBody>
                    <a:bodyPr/>
                    <a:lstStyle/>
                    <a:p>
                      <a:pPr algn="ctr"/>
                      <a:r>
                        <a:rPr lang="en-US" altLang="zh-CN" dirty="0" smtClean="0"/>
                        <a:t>E22 6</a:t>
                      </a:r>
                      <a:endParaRPr lang="zh-CN" altLang="en-US" dirty="0"/>
                    </a:p>
                  </a:txBody>
                  <a:tcPr/>
                </a:tc>
                <a:tc>
                  <a:txBody>
                    <a:bodyPr/>
                    <a:lstStyle/>
                    <a:p>
                      <a:pPr algn="r"/>
                      <a:r>
                        <a:rPr lang="en-US" altLang="zh-CN" dirty="0" smtClean="0"/>
                        <a:t>-4.28571E-06</a:t>
                      </a:r>
                      <a:endParaRPr lang="zh-CN" altLang="en-US" dirty="0"/>
                    </a:p>
                  </a:txBody>
                  <a:tcPr/>
                </a:tc>
                <a:tc>
                  <a:txBody>
                    <a:bodyPr/>
                    <a:lstStyle/>
                    <a:p>
                      <a:pPr algn="r"/>
                      <a:r>
                        <a:rPr lang="en-US" altLang="zh-CN" dirty="0" smtClean="0"/>
                        <a:t>-4.285714e-06</a:t>
                      </a:r>
                      <a:endParaRPr lang="zh-CN" altLang="en-US" dirty="0"/>
                    </a:p>
                  </a:txBody>
                  <a:tcPr/>
                </a:tc>
                <a:extLst>
                  <a:ext uri="{0D108BD9-81ED-4DB2-BD59-A6C34878D82A}">
                    <a16:rowId xmlns:a16="http://schemas.microsoft.com/office/drawing/2014/main" val="95556564"/>
                  </a:ext>
                </a:extLst>
              </a:tr>
              <a:tr h="370840">
                <a:tc>
                  <a:txBody>
                    <a:bodyPr/>
                    <a:lstStyle/>
                    <a:p>
                      <a:pPr algn="ctr"/>
                      <a:r>
                        <a:rPr lang="en-US" altLang="zh-CN" dirty="0" smtClean="0"/>
                        <a:t>E33 6</a:t>
                      </a:r>
                      <a:endParaRPr lang="zh-CN" altLang="en-US" dirty="0"/>
                    </a:p>
                  </a:txBody>
                  <a:tcPr/>
                </a:tc>
                <a:tc>
                  <a:txBody>
                    <a:bodyPr/>
                    <a:lstStyle/>
                    <a:p>
                      <a:pPr algn="r"/>
                      <a:r>
                        <a:rPr lang="en-US" altLang="zh-CN" dirty="0" smtClean="0"/>
                        <a:t>-4.28571E-06</a:t>
                      </a:r>
                      <a:endParaRPr lang="zh-CN" altLang="en-US" dirty="0"/>
                    </a:p>
                  </a:txBody>
                  <a:tcPr/>
                </a:tc>
                <a:tc>
                  <a:txBody>
                    <a:bodyPr/>
                    <a:lstStyle/>
                    <a:p>
                      <a:pPr algn="r"/>
                      <a:r>
                        <a:rPr lang="en-US" altLang="zh-CN" dirty="0" smtClean="0"/>
                        <a:t>-4.285714e-06</a:t>
                      </a:r>
                      <a:endParaRPr lang="zh-CN" altLang="en-US" dirty="0"/>
                    </a:p>
                  </a:txBody>
                  <a:tcPr/>
                </a:tc>
                <a:extLst>
                  <a:ext uri="{0D108BD9-81ED-4DB2-BD59-A6C34878D82A}">
                    <a16:rowId xmlns:a16="http://schemas.microsoft.com/office/drawing/2014/main" val="2528681204"/>
                  </a:ext>
                </a:extLst>
              </a:tr>
              <a:tr h="370840">
                <a:tc>
                  <a:txBody>
                    <a:bodyPr/>
                    <a:lstStyle/>
                    <a:p>
                      <a:pPr algn="ctr"/>
                      <a:r>
                        <a:rPr lang="en-US" altLang="zh-CN" dirty="0" smtClean="0"/>
                        <a:t>E12 6</a:t>
                      </a:r>
                      <a:endParaRPr lang="zh-CN" altLang="en-US" dirty="0"/>
                    </a:p>
                  </a:txBody>
                  <a:tcPr/>
                </a:tc>
                <a:tc>
                  <a:txBody>
                    <a:bodyPr/>
                    <a:lstStyle/>
                    <a:p>
                      <a:pPr algn="r"/>
                      <a:r>
                        <a:rPr lang="en-US" altLang="zh-CN" dirty="0" smtClean="0"/>
                        <a:t>-2.35539E-21</a:t>
                      </a:r>
                      <a:endParaRPr lang="zh-CN" altLang="en-US" dirty="0"/>
                    </a:p>
                  </a:txBody>
                  <a:tcPr/>
                </a:tc>
                <a:tc>
                  <a:txBody>
                    <a:bodyPr/>
                    <a:lstStyle/>
                    <a:p>
                      <a:pPr algn="r"/>
                      <a:r>
                        <a:rPr lang="en-US" altLang="zh-CN" dirty="0" smtClean="0"/>
                        <a:t>-2.564541e-21</a:t>
                      </a:r>
                      <a:endParaRPr lang="zh-CN" altLang="en-US" dirty="0"/>
                    </a:p>
                  </a:txBody>
                  <a:tcPr/>
                </a:tc>
                <a:extLst>
                  <a:ext uri="{0D108BD9-81ED-4DB2-BD59-A6C34878D82A}">
                    <a16:rowId xmlns:a16="http://schemas.microsoft.com/office/drawing/2014/main" val="2115551584"/>
                  </a:ext>
                </a:extLst>
              </a:tr>
              <a:tr h="370840">
                <a:tc>
                  <a:txBody>
                    <a:bodyPr/>
                    <a:lstStyle/>
                    <a:p>
                      <a:pPr algn="ctr"/>
                      <a:r>
                        <a:rPr lang="en-US" altLang="zh-CN" dirty="0" smtClean="0"/>
                        <a:t>E13 6</a:t>
                      </a:r>
                      <a:endParaRPr lang="zh-CN" altLang="en-US" dirty="0"/>
                    </a:p>
                  </a:txBody>
                  <a:tcPr/>
                </a:tc>
                <a:tc>
                  <a:txBody>
                    <a:bodyPr/>
                    <a:lstStyle/>
                    <a:p>
                      <a:pPr algn="r"/>
                      <a:r>
                        <a:rPr lang="en-US" altLang="zh-CN" dirty="0" smtClean="0"/>
                        <a:t>-18.7180E-21</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1.596945e-21</a:t>
                      </a:r>
                      <a:endParaRPr lang="zh-CN" altLang="en-US" dirty="0" smtClean="0"/>
                    </a:p>
                  </a:txBody>
                  <a:tcPr/>
                </a:tc>
                <a:extLst>
                  <a:ext uri="{0D108BD9-81ED-4DB2-BD59-A6C34878D82A}">
                    <a16:rowId xmlns:a16="http://schemas.microsoft.com/office/drawing/2014/main" val="1664824667"/>
                  </a:ext>
                </a:extLst>
              </a:tr>
              <a:tr h="370840">
                <a:tc>
                  <a:txBody>
                    <a:bodyPr/>
                    <a:lstStyle/>
                    <a:p>
                      <a:pPr algn="ctr"/>
                      <a:r>
                        <a:rPr lang="en-US" altLang="zh-CN" dirty="0" smtClean="0"/>
                        <a:t>E23 6</a:t>
                      </a:r>
                      <a:endParaRPr lang="zh-CN" altLang="en-US" dirty="0"/>
                    </a:p>
                  </a:txBody>
                  <a:tcPr/>
                </a:tc>
                <a:tc>
                  <a:txBody>
                    <a:bodyPr/>
                    <a:lstStyle/>
                    <a:p>
                      <a:pPr algn="r"/>
                      <a:r>
                        <a:rPr lang="en-US" altLang="zh-CN" dirty="0" smtClean="0"/>
                        <a:t>5.81881E-21</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-4.008579e-21</a:t>
                      </a:r>
                      <a:endParaRPr lang="zh-CN" altLang="en-US" dirty="0" smtClean="0"/>
                    </a:p>
                  </a:txBody>
                  <a:tcPr/>
                </a:tc>
                <a:extLst>
                  <a:ext uri="{0D108BD9-81ED-4DB2-BD59-A6C34878D82A}">
                    <a16:rowId xmlns:a16="http://schemas.microsoft.com/office/drawing/2014/main" val="2153759566"/>
                  </a:ext>
                </a:extLst>
              </a:tr>
            </a:tbl>
          </a:graphicData>
        </a:graphic>
      </p:graphicFrame>
      <p:sp>
        <p:nvSpPr>
          <p:cNvPr id="14" name="矩形 13"/>
          <p:cNvSpPr/>
          <p:nvPr/>
        </p:nvSpPr>
        <p:spPr>
          <a:xfrm>
            <a:off x="4581942" y="1146855"/>
            <a:ext cx="3544560"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a:t>
            </a:r>
            <a:r>
              <a:rPr lang="en-US" altLang="zh-CN" dirty="0" smtClean="0">
                <a:latin typeface="Arial" panose="020B0604020202020204" pitchFamily="34" charset="0"/>
                <a:ea typeface="黑体" panose="02010609060101010101" pitchFamily="49" charset="-122"/>
              </a:rPr>
              <a:t>3</a:t>
            </a:r>
            <a:r>
              <a:rPr lang="zh-CN" altLang="zh-CN" dirty="0">
                <a:latin typeface="Arial" panose="020B0604020202020204" pitchFamily="34" charset="0"/>
                <a:ea typeface="黑体" panose="02010609060101010101" pitchFamily="49" charset="-122"/>
              </a:rPr>
              <a:t>个</a:t>
            </a:r>
            <a:r>
              <a:rPr lang="zh-CN" altLang="zh-CN" dirty="0" smtClean="0">
                <a:latin typeface="Arial" panose="020B0604020202020204" pitchFamily="34" charset="0"/>
                <a:ea typeface="黑体" panose="02010609060101010101" pitchFamily="49" charset="-122"/>
              </a:rPr>
              <a:t>面对应</a:t>
            </a:r>
            <a:r>
              <a:rPr lang="zh-CN" altLang="zh-CN" dirty="0">
                <a:latin typeface="Arial" panose="020B0604020202020204" pitchFamily="34" charset="0"/>
                <a:ea typeface="黑体" panose="02010609060101010101" pitchFamily="49" charset="-122"/>
              </a:rPr>
              <a:t>的法向</a:t>
            </a:r>
            <a:r>
              <a:rPr lang="zh-CN" altLang="zh-CN" dirty="0" smtClean="0">
                <a:latin typeface="Arial" panose="020B0604020202020204" pitchFamily="34" charset="0"/>
                <a:ea typeface="黑体" panose="02010609060101010101" pitchFamily="49" charset="-122"/>
              </a:rPr>
              <a:t>位移</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载荷：均布载荷，单轴拉伸</a:t>
            </a:r>
            <a:endParaRPr lang="zh-CN" altLang="en-US" dirty="0">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4"/>
          <a:stretch>
            <a:fillRect/>
          </a:stretch>
        </p:blipFill>
        <p:spPr>
          <a:xfrm>
            <a:off x="329240" y="4043229"/>
            <a:ext cx="2972093" cy="2495684"/>
          </a:xfrm>
          <a:prstGeom prst="rect">
            <a:avLst/>
          </a:prstGeom>
        </p:spPr>
      </p:pic>
      <p:sp>
        <p:nvSpPr>
          <p:cNvPr id="8" name="文本框 7"/>
          <p:cNvSpPr txBox="1"/>
          <p:nvPr/>
        </p:nvSpPr>
        <p:spPr>
          <a:xfrm>
            <a:off x="1664443" y="4931055"/>
            <a:ext cx="301686" cy="369332"/>
          </a:xfrm>
          <a:prstGeom prst="rect">
            <a:avLst/>
          </a:prstGeom>
          <a:noFill/>
        </p:spPr>
        <p:txBody>
          <a:bodyPr wrap="none" rtlCol="0">
            <a:spAutoFit/>
          </a:bodyPr>
          <a:lstStyle/>
          <a:p>
            <a:r>
              <a:rPr lang="en-US" altLang="zh-CN" dirty="0" smtClean="0">
                <a:solidFill>
                  <a:srgbClr val="FFFF00"/>
                </a:solidFill>
              </a:rPr>
              <a:t>6</a:t>
            </a:r>
            <a:endParaRPr lang="zh-CN" altLang="en-US" dirty="0">
              <a:solidFill>
                <a:srgbClr val="FFFF00"/>
              </a:solidFill>
            </a:endParaRPr>
          </a:p>
        </p:txBody>
      </p:sp>
    </p:spTree>
    <p:extLst>
      <p:ext uri="{BB962C8B-B14F-4D97-AF65-F5344CB8AC3E}">
        <p14:creationId xmlns:p14="http://schemas.microsoft.com/office/powerpoint/2010/main" val="2547969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014" y="1793186"/>
            <a:ext cx="5645986" cy="4240800"/>
          </a:xfrm>
          <a:prstGeom prst="rect">
            <a:avLst/>
          </a:prstGeom>
        </p:spPr>
      </p:pic>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64687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胞元</a:t>
            </a:r>
            <a:endParaRPr lang="zh-CN" altLang="en-US" dirty="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4"/>
          <a:stretch>
            <a:fillRect/>
          </a:stretch>
        </p:blipFill>
        <p:spPr>
          <a:xfrm>
            <a:off x="329241" y="1470021"/>
            <a:ext cx="2972093" cy="2591840"/>
          </a:xfrm>
          <a:prstGeom prst="rect">
            <a:avLst/>
          </a:prstGeom>
        </p:spPr>
      </p:pic>
      <p:sp>
        <p:nvSpPr>
          <p:cNvPr id="4" name="矩形 3"/>
          <p:cNvSpPr/>
          <p:nvPr/>
        </p:nvSpPr>
        <p:spPr>
          <a:xfrm>
            <a:off x="4581942" y="1146855"/>
            <a:ext cx="3544560"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a:t>
            </a:r>
            <a:r>
              <a:rPr lang="en-US" altLang="zh-CN" dirty="0" smtClean="0">
                <a:latin typeface="Arial" panose="020B0604020202020204" pitchFamily="34" charset="0"/>
                <a:ea typeface="黑体" panose="02010609060101010101" pitchFamily="49" charset="-122"/>
              </a:rPr>
              <a:t>3</a:t>
            </a:r>
            <a:r>
              <a:rPr lang="zh-CN" altLang="zh-CN" dirty="0">
                <a:latin typeface="Arial" panose="020B0604020202020204" pitchFamily="34" charset="0"/>
                <a:ea typeface="黑体" panose="02010609060101010101" pitchFamily="49" charset="-122"/>
              </a:rPr>
              <a:t>个</a:t>
            </a:r>
            <a:r>
              <a:rPr lang="zh-CN" altLang="zh-CN" dirty="0" smtClean="0">
                <a:latin typeface="Arial" panose="020B0604020202020204" pitchFamily="34" charset="0"/>
                <a:ea typeface="黑体" panose="02010609060101010101" pitchFamily="49" charset="-122"/>
              </a:rPr>
              <a:t>面对应</a:t>
            </a:r>
            <a:r>
              <a:rPr lang="zh-CN" altLang="zh-CN" dirty="0">
                <a:latin typeface="Arial" panose="020B0604020202020204" pitchFamily="34" charset="0"/>
                <a:ea typeface="黑体" panose="02010609060101010101" pitchFamily="49" charset="-122"/>
              </a:rPr>
              <a:t>的法向</a:t>
            </a:r>
            <a:r>
              <a:rPr lang="zh-CN" altLang="zh-CN" dirty="0" smtClean="0">
                <a:latin typeface="Arial" panose="020B0604020202020204" pitchFamily="34" charset="0"/>
                <a:ea typeface="黑体" panose="02010609060101010101" pitchFamily="49" charset="-122"/>
              </a:rPr>
              <a:t>位移</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载荷：均布载荷，单轴拉伸</a:t>
            </a:r>
            <a:endParaRPr lang="zh-CN" altLang="en-US" dirty="0">
              <a:latin typeface="Arial" panose="020B0604020202020204" pitchFamily="34" charset="0"/>
              <a:ea typeface="黑体" panose="02010609060101010101" pitchFamily="49" charset="-122"/>
            </a:endParaRPr>
          </a:p>
        </p:txBody>
      </p:sp>
      <p:pic>
        <p:nvPicPr>
          <p:cNvPr id="3" name="图片 2"/>
          <p:cNvPicPr>
            <a:picLocks noChangeAspect="1"/>
          </p:cNvPicPr>
          <p:nvPr/>
        </p:nvPicPr>
        <p:blipFill>
          <a:blip r:embed="rId5"/>
          <a:stretch>
            <a:fillRect/>
          </a:stretch>
        </p:blipFill>
        <p:spPr>
          <a:xfrm>
            <a:off x="329241" y="4061861"/>
            <a:ext cx="2963832" cy="2488747"/>
          </a:xfrm>
          <a:prstGeom prst="rect">
            <a:avLst/>
          </a:prstGeom>
        </p:spPr>
      </p:pic>
      <p:sp>
        <p:nvSpPr>
          <p:cNvPr id="15" name="文本框 14"/>
          <p:cNvSpPr txBox="1"/>
          <p:nvPr/>
        </p:nvSpPr>
        <p:spPr>
          <a:xfrm>
            <a:off x="1664443" y="4931055"/>
            <a:ext cx="301686" cy="369332"/>
          </a:xfrm>
          <a:prstGeom prst="rect">
            <a:avLst/>
          </a:prstGeom>
          <a:noFill/>
        </p:spPr>
        <p:txBody>
          <a:bodyPr wrap="none" rtlCol="0">
            <a:spAutoFit/>
          </a:bodyPr>
          <a:lstStyle/>
          <a:p>
            <a:r>
              <a:rPr lang="en-US" altLang="zh-CN" dirty="0" smtClean="0">
                <a:solidFill>
                  <a:srgbClr val="FFFF00"/>
                </a:solidFill>
              </a:rPr>
              <a:t>6</a:t>
            </a:r>
            <a:endParaRPr lang="zh-CN" altLang="en-US" dirty="0">
              <a:solidFill>
                <a:srgbClr val="FFFF00"/>
              </a:solidFill>
            </a:endParaRPr>
          </a:p>
        </p:txBody>
      </p:sp>
      <p:sp>
        <p:nvSpPr>
          <p:cNvPr id="16" name="矩形 15"/>
          <p:cNvSpPr/>
          <p:nvPr/>
        </p:nvSpPr>
        <p:spPr>
          <a:xfrm>
            <a:off x="4581942" y="6035453"/>
            <a:ext cx="415209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在给定精度内，计算结果数值完全一致</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7333379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64687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胞元</a:t>
            </a:r>
            <a:endParaRPr lang="zh-CN" altLang="en-US" dirty="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329241" y="1470021"/>
            <a:ext cx="2972093" cy="2591840"/>
          </a:xfrm>
          <a:prstGeom prst="rect">
            <a:avLst/>
          </a:prstGeom>
        </p:spPr>
      </p:pic>
      <p:sp>
        <p:nvSpPr>
          <p:cNvPr id="9" name="矩形 8"/>
          <p:cNvSpPr/>
          <p:nvPr/>
        </p:nvSpPr>
        <p:spPr>
          <a:xfrm>
            <a:off x="4581942" y="1146855"/>
            <a:ext cx="3544560"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a:t>
            </a:r>
            <a:r>
              <a:rPr lang="en-US" altLang="zh-CN" dirty="0" smtClean="0">
                <a:latin typeface="Arial" panose="020B0604020202020204" pitchFamily="34" charset="0"/>
                <a:ea typeface="黑体" panose="02010609060101010101" pitchFamily="49" charset="-122"/>
              </a:rPr>
              <a:t>3</a:t>
            </a:r>
            <a:r>
              <a:rPr lang="zh-CN" altLang="zh-CN" dirty="0">
                <a:latin typeface="Arial" panose="020B0604020202020204" pitchFamily="34" charset="0"/>
                <a:ea typeface="黑体" panose="02010609060101010101" pitchFamily="49" charset="-122"/>
              </a:rPr>
              <a:t>个</a:t>
            </a:r>
            <a:r>
              <a:rPr lang="zh-CN" altLang="zh-CN" dirty="0" smtClean="0">
                <a:latin typeface="Arial" panose="020B0604020202020204" pitchFamily="34" charset="0"/>
                <a:ea typeface="黑体" panose="02010609060101010101" pitchFamily="49" charset="-122"/>
              </a:rPr>
              <a:t>面对应</a:t>
            </a:r>
            <a:r>
              <a:rPr lang="zh-CN" altLang="zh-CN" dirty="0">
                <a:latin typeface="Arial" panose="020B0604020202020204" pitchFamily="34" charset="0"/>
                <a:ea typeface="黑体" panose="02010609060101010101" pitchFamily="49" charset="-122"/>
              </a:rPr>
              <a:t>的法向</a:t>
            </a:r>
            <a:r>
              <a:rPr lang="zh-CN" altLang="zh-CN" dirty="0" smtClean="0">
                <a:latin typeface="Arial" panose="020B0604020202020204" pitchFamily="34" charset="0"/>
                <a:ea typeface="黑体" panose="02010609060101010101" pitchFamily="49" charset="-122"/>
              </a:rPr>
              <a:t>位移</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载荷：均布载荷，单轴拉伸</a:t>
            </a:r>
            <a:endParaRPr lang="zh-CN" altLang="en-US" dirty="0">
              <a:latin typeface="Arial" panose="020B0604020202020204" pitchFamily="34" charset="0"/>
              <a:ea typeface="黑体" panose="02010609060101010101" pitchFamily="49" charset="-122"/>
            </a:endParaRPr>
          </a:p>
        </p:txBody>
      </p:sp>
      <p:graphicFrame>
        <p:nvGraphicFramePr>
          <p:cNvPr id="12" name="表格 11"/>
          <p:cNvGraphicFramePr>
            <a:graphicFrameLocks noGrp="1"/>
          </p:cNvGraphicFramePr>
          <p:nvPr>
            <p:extLst>
              <p:ext uri="{D42A27DB-BD31-4B8C-83A1-F6EECF244321}">
                <p14:modId xmlns:p14="http://schemas.microsoft.com/office/powerpoint/2010/main" val="3457682357"/>
              </p:ext>
            </p:extLst>
          </p:nvPr>
        </p:nvGraphicFramePr>
        <p:xfrm>
          <a:off x="4185337" y="1976113"/>
          <a:ext cx="4635477" cy="4079240"/>
        </p:xfrm>
        <a:graphic>
          <a:graphicData uri="http://schemas.openxmlformats.org/drawingml/2006/table">
            <a:tbl>
              <a:tblPr firstRow="1" bandRow="1">
                <a:tableStyleId>{5C22544A-7EE6-4342-B048-85BDC9FD1C3A}</a:tableStyleId>
              </a:tblPr>
              <a:tblGrid>
                <a:gridCol w="1545159">
                  <a:extLst>
                    <a:ext uri="{9D8B030D-6E8A-4147-A177-3AD203B41FA5}">
                      <a16:colId xmlns:a16="http://schemas.microsoft.com/office/drawing/2014/main" val="4007669977"/>
                    </a:ext>
                  </a:extLst>
                </a:gridCol>
                <a:gridCol w="1545159">
                  <a:extLst>
                    <a:ext uri="{9D8B030D-6E8A-4147-A177-3AD203B41FA5}">
                      <a16:colId xmlns:a16="http://schemas.microsoft.com/office/drawing/2014/main" val="1912081165"/>
                    </a:ext>
                  </a:extLst>
                </a:gridCol>
                <a:gridCol w="1545159">
                  <a:extLst>
                    <a:ext uri="{9D8B030D-6E8A-4147-A177-3AD203B41FA5}">
                      <a16:colId xmlns:a16="http://schemas.microsoft.com/office/drawing/2014/main" val="2430036685"/>
                    </a:ext>
                  </a:extLst>
                </a:gridCol>
              </a:tblGrid>
              <a:tr h="370840">
                <a:tc>
                  <a:txBody>
                    <a:bodyPr/>
                    <a:lstStyle/>
                    <a:p>
                      <a:pPr algn="ctr"/>
                      <a:r>
                        <a:rPr lang="zh-CN" altLang="en-US" dirty="0" smtClean="0"/>
                        <a:t>对比项</a:t>
                      </a:r>
                      <a:endParaRPr lang="zh-CN" altLang="en-US" dirty="0"/>
                    </a:p>
                  </a:txBody>
                  <a:tcPr/>
                </a:tc>
                <a:tc>
                  <a:txBody>
                    <a:bodyPr/>
                    <a:lstStyle/>
                    <a:p>
                      <a:pPr algn="ctr"/>
                      <a:r>
                        <a:rPr lang="en-US" altLang="zh-CN" dirty="0" err="1" smtClean="0"/>
                        <a:t>Abaqus</a:t>
                      </a:r>
                      <a:endParaRPr lang="zh-CN" altLang="en-US" dirty="0"/>
                    </a:p>
                  </a:txBody>
                  <a:tcPr anchor="ctr"/>
                </a:tc>
                <a:tc>
                  <a:txBody>
                    <a:bodyPr/>
                    <a:lstStyle/>
                    <a:p>
                      <a:pPr algn="ctr"/>
                      <a:r>
                        <a:rPr lang="en-US" altLang="zh-CN" dirty="0" err="1" smtClean="0"/>
                        <a:t>Stapmat</a:t>
                      </a:r>
                      <a:endParaRPr lang="zh-CN" altLang="en-US" dirty="0"/>
                    </a:p>
                  </a:txBody>
                  <a:tcPr anchor="ctr"/>
                </a:tc>
                <a:extLst>
                  <a:ext uri="{0D108BD9-81ED-4DB2-BD59-A6C34878D82A}">
                    <a16:rowId xmlns:a16="http://schemas.microsoft.com/office/drawing/2014/main" val="2693355405"/>
                  </a:ext>
                </a:extLst>
              </a:tr>
              <a:tr h="370840">
                <a:tc>
                  <a:txBody>
                    <a:bodyPr/>
                    <a:lstStyle/>
                    <a:p>
                      <a:pPr algn="ctr"/>
                      <a:r>
                        <a:rPr lang="en-US" altLang="zh-CN" dirty="0" smtClean="0"/>
                        <a:t>U1 6</a:t>
                      </a:r>
                      <a:endParaRPr lang="zh-CN" altLang="en-US" dirty="0"/>
                    </a:p>
                  </a:txBody>
                  <a:tcPr/>
                </a:tc>
                <a:tc>
                  <a:txBody>
                    <a:bodyPr/>
                    <a:lstStyle/>
                    <a:p>
                      <a:pPr algn="r"/>
                      <a:r>
                        <a:rPr lang="en-US" altLang="zh-CN" dirty="0" smtClean="0"/>
                        <a:t>28.5714E-06</a:t>
                      </a:r>
                      <a:endParaRPr lang="zh-CN" altLang="en-US" dirty="0"/>
                    </a:p>
                  </a:txBody>
                  <a:tcPr/>
                </a:tc>
                <a:tc>
                  <a:txBody>
                    <a:bodyPr/>
                    <a:lstStyle/>
                    <a:p>
                      <a:pPr algn="r"/>
                      <a:r>
                        <a:rPr lang="en-US" altLang="zh-CN" dirty="0" smtClean="0"/>
                        <a:t>2.857143e-05</a:t>
                      </a:r>
                      <a:endParaRPr lang="zh-CN" altLang="en-US" dirty="0"/>
                    </a:p>
                  </a:txBody>
                  <a:tcPr/>
                </a:tc>
                <a:extLst>
                  <a:ext uri="{0D108BD9-81ED-4DB2-BD59-A6C34878D82A}">
                    <a16:rowId xmlns:a16="http://schemas.microsoft.com/office/drawing/2014/main" val="2356451257"/>
                  </a:ext>
                </a:extLst>
              </a:tr>
              <a:tr h="370840">
                <a:tc>
                  <a:txBody>
                    <a:bodyPr/>
                    <a:lstStyle/>
                    <a:p>
                      <a:pPr algn="ctr"/>
                      <a:r>
                        <a:rPr lang="en-US" altLang="zh-CN" dirty="0" smtClean="0"/>
                        <a:t>U2 6</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-8.57143E-06</a:t>
                      </a:r>
                      <a:endParaRPr lang="zh-CN" altLang="en-US" dirty="0" smtClean="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-8.571429e-06</a:t>
                      </a:r>
                      <a:endParaRPr lang="zh-CN" altLang="en-US" dirty="0" smtClean="0"/>
                    </a:p>
                  </a:txBody>
                  <a:tcPr/>
                </a:tc>
                <a:extLst>
                  <a:ext uri="{0D108BD9-81ED-4DB2-BD59-A6C34878D82A}">
                    <a16:rowId xmlns:a16="http://schemas.microsoft.com/office/drawing/2014/main" val="4151836523"/>
                  </a:ext>
                </a:extLst>
              </a:tr>
              <a:tr h="370840">
                <a:tc>
                  <a:txBody>
                    <a:bodyPr/>
                    <a:lstStyle/>
                    <a:p>
                      <a:pPr algn="ctr"/>
                      <a:r>
                        <a:rPr lang="en-US" altLang="zh-CN" dirty="0" smtClean="0"/>
                        <a:t>U3 6</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-8.57143E-06</a:t>
                      </a:r>
                      <a:endParaRPr lang="zh-CN" altLang="en-US" dirty="0" smtClean="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-8.571429e-06</a:t>
                      </a:r>
                      <a:endParaRPr lang="zh-CN" altLang="en-US" dirty="0" smtClean="0"/>
                    </a:p>
                  </a:txBody>
                  <a:tcPr/>
                </a:tc>
                <a:extLst>
                  <a:ext uri="{0D108BD9-81ED-4DB2-BD59-A6C34878D82A}">
                    <a16:rowId xmlns:a16="http://schemas.microsoft.com/office/drawing/2014/main" val="427135188"/>
                  </a:ext>
                </a:extLst>
              </a:tr>
              <a:tr h="370840">
                <a:tc>
                  <a:txBody>
                    <a:bodyPr/>
                    <a:lstStyle/>
                    <a:p>
                      <a:pPr algn="ctr"/>
                      <a:r>
                        <a:rPr lang="en-US" altLang="zh-CN" dirty="0" smtClean="0"/>
                        <a:t>E11 6</a:t>
                      </a:r>
                      <a:endParaRPr lang="zh-CN" altLang="en-US" dirty="0"/>
                    </a:p>
                  </a:txBody>
                  <a:tcPr/>
                </a:tc>
                <a:tc>
                  <a:txBody>
                    <a:bodyPr/>
                    <a:lstStyle/>
                    <a:p>
                      <a:pPr algn="r"/>
                      <a:r>
                        <a:rPr lang="en-US" altLang="zh-CN" dirty="0" smtClean="0"/>
                        <a:t>14.2857E-06</a:t>
                      </a:r>
                      <a:endParaRPr lang="zh-CN" altLang="en-US" dirty="0"/>
                    </a:p>
                  </a:txBody>
                  <a:tcPr/>
                </a:tc>
                <a:tc>
                  <a:txBody>
                    <a:bodyPr/>
                    <a:lstStyle/>
                    <a:p>
                      <a:pPr algn="r"/>
                      <a:r>
                        <a:rPr lang="en-US" altLang="zh-CN" dirty="0" smtClean="0"/>
                        <a:t>1.428571e-05</a:t>
                      </a:r>
                      <a:endParaRPr lang="zh-CN" altLang="en-US" dirty="0"/>
                    </a:p>
                  </a:txBody>
                  <a:tcPr/>
                </a:tc>
                <a:extLst>
                  <a:ext uri="{0D108BD9-81ED-4DB2-BD59-A6C34878D82A}">
                    <a16:rowId xmlns:a16="http://schemas.microsoft.com/office/drawing/2014/main" val="3867786072"/>
                  </a:ext>
                </a:extLst>
              </a:tr>
              <a:tr h="370840">
                <a:tc>
                  <a:txBody>
                    <a:bodyPr/>
                    <a:lstStyle/>
                    <a:p>
                      <a:pPr algn="ctr"/>
                      <a:r>
                        <a:rPr lang="en-US" altLang="zh-CN" dirty="0" smtClean="0"/>
                        <a:t>S11 6</a:t>
                      </a:r>
                      <a:endParaRPr lang="zh-CN" altLang="en-US" dirty="0"/>
                    </a:p>
                  </a:txBody>
                  <a:tcPr/>
                </a:tc>
                <a:tc>
                  <a:txBody>
                    <a:bodyPr/>
                    <a:lstStyle/>
                    <a:p>
                      <a:pPr algn="r"/>
                      <a:r>
                        <a:rPr lang="en-US" altLang="zh-CN" dirty="0" smtClean="0"/>
                        <a:t>3.000000E+00</a:t>
                      </a:r>
                      <a:endParaRPr lang="zh-CN" altLang="en-US" dirty="0"/>
                    </a:p>
                  </a:txBody>
                  <a:tcPr/>
                </a:tc>
                <a:tc>
                  <a:txBody>
                    <a:bodyPr/>
                    <a:lstStyle/>
                    <a:p>
                      <a:pPr algn="r"/>
                      <a:r>
                        <a:rPr lang="en-US" altLang="zh-CN" dirty="0" smtClean="0"/>
                        <a:t>3.00000</a:t>
                      </a:r>
                      <a:endParaRPr lang="zh-CN" altLang="en-US" dirty="0"/>
                    </a:p>
                  </a:txBody>
                  <a:tcPr/>
                </a:tc>
                <a:extLst>
                  <a:ext uri="{0D108BD9-81ED-4DB2-BD59-A6C34878D82A}">
                    <a16:rowId xmlns:a16="http://schemas.microsoft.com/office/drawing/2014/main" val="279406342"/>
                  </a:ext>
                </a:extLst>
              </a:tr>
              <a:tr h="370840">
                <a:tc>
                  <a:txBody>
                    <a:bodyPr/>
                    <a:lstStyle/>
                    <a:p>
                      <a:pPr algn="ctr"/>
                      <a:r>
                        <a:rPr lang="en-US" altLang="zh-CN" dirty="0" smtClean="0"/>
                        <a:t>E22 6</a:t>
                      </a:r>
                      <a:endParaRPr lang="zh-CN" altLang="en-US" dirty="0"/>
                    </a:p>
                  </a:txBody>
                  <a:tcPr/>
                </a:tc>
                <a:tc>
                  <a:txBody>
                    <a:bodyPr/>
                    <a:lstStyle/>
                    <a:p>
                      <a:pPr algn="r"/>
                      <a:r>
                        <a:rPr lang="en-US" altLang="zh-CN" dirty="0" smtClean="0"/>
                        <a:t>-4.28571E-06</a:t>
                      </a:r>
                      <a:endParaRPr lang="zh-CN" altLang="en-US" dirty="0"/>
                    </a:p>
                  </a:txBody>
                  <a:tcPr/>
                </a:tc>
                <a:tc>
                  <a:txBody>
                    <a:bodyPr/>
                    <a:lstStyle/>
                    <a:p>
                      <a:pPr algn="r"/>
                      <a:r>
                        <a:rPr lang="en-US" altLang="zh-CN" dirty="0" smtClean="0"/>
                        <a:t>-4.285714e-06</a:t>
                      </a:r>
                      <a:endParaRPr lang="zh-CN" altLang="en-US" dirty="0"/>
                    </a:p>
                  </a:txBody>
                  <a:tcPr/>
                </a:tc>
                <a:extLst>
                  <a:ext uri="{0D108BD9-81ED-4DB2-BD59-A6C34878D82A}">
                    <a16:rowId xmlns:a16="http://schemas.microsoft.com/office/drawing/2014/main" val="95556564"/>
                  </a:ext>
                </a:extLst>
              </a:tr>
              <a:tr h="370840">
                <a:tc>
                  <a:txBody>
                    <a:bodyPr/>
                    <a:lstStyle/>
                    <a:p>
                      <a:pPr algn="ctr"/>
                      <a:r>
                        <a:rPr lang="en-US" altLang="zh-CN" dirty="0" smtClean="0"/>
                        <a:t>E33 6</a:t>
                      </a:r>
                      <a:endParaRPr lang="zh-CN" altLang="en-US" dirty="0"/>
                    </a:p>
                  </a:txBody>
                  <a:tcPr/>
                </a:tc>
                <a:tc>
                  <a:txBody>
                    <a:bodyPr/>
                    <a:lstStyle/>
                    <a:p>
                      <a:pPr algn="r"/>
                      <a:r>
                        <a:rPr lang="en-US" altLang="zh-CN" dirty="0" smtClean="0"/>
                        <a:t>-4.28571E-06</a:t>
                      </a:r>
                      <a:endParaRPr lang="zh-CN" altLang="en-US" dirty="0"/>
                    </a:p>
                  </a:txBody>
                  <a:tcPr/>
                </a:tc>
                <a:tc>
                  <a:txBody>
                    <a:bodyPr/>
                    <a:lstStyle/>
                    <a:p>
                      <a:pPr algn="r"/>
                      <a:r>
                        <a:rPr lang="en-US" altLang="zh-CN" dirty="0" smtClean="0"/>
                        <a:t>-4.285714e-06</a:t>
                      </a:r>
                      <a:endParaRPr lang="zh-CN" altLang="en-US" dirty="0"/>
                    </a:p>
                  </a:txBody>
                  <a:tcPr/>
                </a:tc>
                <a:extLst>
                  <a:ext uri="{0D108BD9-81ED-4DB2-BD59-A6C34878D82A}">
                    <a16:rowId xmlns:a16="http://schemas.microsoft.com/office/drawing/2014/main" val="2528681204"/>
                  </a:ext>
                </a:extLst>
              </a:tr>
              <a:tr h="370840">
                <a:tc>
                  <a:txBody>
                    <a:bodyPr/>
                    <a:lstStyle/>
                    <a:p>
                      <a:pPr algn="ctr"/>
                      <a:r>
                        <a:rPr lang="en-US" altLang="zh-CN" dirty="0" smtClean="0"/>
                        <a:t>E12 6</a:t>
                      </a:r>
                      <a:endParaRPr lang="zh-CN" altLang="en-US" dirty="0"/>
                    </a:p>
                  </a:txBody>
                  <a:tcPr/>
                </a:tc>
                <a:tc>
                  <a:txBody>
                    <a:bodyPr/>
                    <a:lstStyle/>
                    <a:p>
                      <a:pPr algn="r"/>
                      <a:r>
                        <a:rPr lang="en-US" altLang="zh-CN" dirty="0" smtClean="0"/>
                        <a:t>-66.8887E-21</a:t>
                      </a:r>
                      <a:endParaRPr lang="zh-CN" altLang="en-US" dirty="0"/>
                    </a:p>
                  </a:txBody>
                  <a:tcPr/>
                </a:tc>
                <a:tc>
                  <a:txBody>
                    <a:bodyPr/>
                    <a:lstStyle/>
                    <a:p>
                      <a:pPr algn="r"/>
                      <a:r>
                        <a:rPr lang="en-US" altLang="zh-CN" dirty="0" smtClean="0"/>
                        <a:t>8.173628e-22</a:t>
                      </a:r>
                      <a:endParaRPr lang="zh-CN" altLang="en-US" dirty="0"/>
                    </a:p>
                  </a:txBody>
                  <a:tcPr/>
                </a:tc>
                <a:extLst>
                  <a:ext uri="{0D108BD9-81ED-4DB2-BD59-A6C34878D82A}">
                    <a16:rowId xmlns:a16="http://schemas.microsoft.com/office/drawing/2014/main" val="2115551584"/>
                  </a:ext>
                </a:extLst>
              </a:tr>
              <a:tr h="370840">
                <a:tc>
                  <a:txBody>
                    <a:bodyPr/>
                    <a:lstStyle/>
                    <a:p>
                      <a:pPr algn="ctr"/>
                      <a:r>
                        <a:rPr lang="en-US" altLang="zh-CN" dirty="0" smtClean="0"/>
                        <a:t>E13 6</a:t>
                      </a:r>
                      <a:endParaRPr lang="zh-CN" altLang="en-US" dirty="0"/>
                    </a:p>
                  </a:txBody>
                  <a:tcPr/>
                </a:tc>
                <a:tc>
                  <a:txBody>
                    <a:bodyPr/>
                    <a:lstStyle/>
                    <a:p>
                      <a:pPr algn="r"/>
                      <a:r>
                        <a:rPr lang="en-US" altLang="zh-CN" dirty="0" smtClean="0"/>
                        <a:t>-109.526E-21</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2.560977e-21</a:t>
                      </a:r>
                      <a:endParaRPr lang="zh-CN" altLang="en-US" dirty="0" smtClean="0"/>
                    </a:p>
                  </a:txBody>
                  <a:tcPr/>
                </a:tc>
                <a:extLst>
                  <a:ext uri="{0D108BD9-81ED-4DB2-BD59-A6C34878D82A}">
                    <a16:rowId xmlns:a16="http://schemas.microsoft.com/office/drawing/2014/main" val="1664824667"/>
                  </a:ext>
                </a:extLst>
              </a:tr>
              <a:tr h="370840">
                <a:tc>
                  <a:txBody>
                    <a:bodyPr/>
                    <a:lstStyle/>
                    <a:p>
                      <a:pPr algn="ctr"/>
                      <a:r>
                        <a:rPr lang="en-US" altLang="zh-CN" dirty="0" smtClean="0"/>
                        <a:t>E23 6</a:t>
                      </a:r>
                      <a:endParaRPr lang="zh-CN" altLang="en-US" dirty="0"/>
                    </a:p>
                  </a:txBody>
                  <a:tcPr/>
                </a:tc>
                <a:tc>
                  <a:txBody>
                    <a:bodyPr/>
                    <a:lstStyle/>
                    <a:p>
                      <a:pPr algn="r"/>
                      <a:r>
                        <a:rPr lang="en-US" altLang="zh-CN" dirty="0" smtClean="0"/>
                        <a:t>15.4482E-21</a:t>
                      </a:r>
                      <a:endParaRPr lang="zh-CN" altLang="en-US" dirty="0"/>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dirty="0" smtClean="0"/>
                        <a:t>-1.317754e-20</a:t>
                      </a:r>
                      <a:endParaRPr lang="zh-CN" altLang="en-US" dirty="0" smtClean="0"/>
                    </a:p>
                  </a:txBody>
                  <a:tcPr/>
                </a:tc>
                <a:extLst>
                  <a:ext uri="{0D108BD9-81ED-4DB2-BD59-A6C34878D82A}">
                    <a16:rowId xmlns:a16="http://schemas.microsoft.com/office/drawing/2014/main" val="2153759566"/>
                  </a:ext>
                </a:extLst>
              </a:tr>
            </a:tbl>
          </a:graphicData>
        </a:graphic>
      </p:graphicFrame>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241" y="4061861"/>
            <a:ext cx="2972093" cy="2495684"/>
          </a:xfrm>
          <a:prstGeom prst="rect">
            <a:avLst/>
          </a:prstGeom>
        </p:spPr>
      </p:pic>
      <p:sp>
        <p:nvSpPr>
          <p:cNvPr id="14" name="文本框 13"/>
          <p:cNvSpPr txBox="1"/>
          <p:nvPr/>
        </p:nvSpPr>
        <p:spPr>
          <a:xfrm>
            <a:off x="1664443" y="4931055"/>
            <a:ext cx="301686" cy="369332"/>
          </a:xfrm>
          <a:prstGeom prst="rect">
            <a:avLst/>
          </a:prstGeom>
          <a:noFill/>
        </p:spPr>
        <p:txBody>
          <a:bodyPr wrap="none" rtlCol="0">
            <a:spAutoFit/>
          </a:bodyPr>
          <a:lstStyle/>
          <a:p>
            <a:r>
              <a:rPr lang="en-US" altLang="zh-CN" dirty="0" smtClean="0">
                <a:solidFill>
                  <a:srgbClr val="FFFF00"/>
                </a:solidFill>
              </a:rPr>
              <a:t>6</a:t>
            </a:r>
            <a:endParaRPr lang="zh-CN" altLang="en-US" dirty="0">
              <a:solidFill>
                <a:srgbClr val="FFFF00"/>
              </a:solidFill>
            </a:endParaRPr>
          </a:p>
        </p:txBody>
      </p:sp>
    </p:spTree>
    <p:extLst>
      <p:ext uri="{BB962C8B-B14F-4D97-AF65-F5344CB8AC3E}">
        <p14:creationId xmlns:p14="http://schemas.microsoft.com/office/powerpoint/2010/main" val="259258118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389080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3</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悬臂梁 </a:t>
            </a:r>
            <a:r>
              <a:rPr lang="en-US" altLang="zh-CN" dirty="0" smtClean="0">
                <a:latin typeface="Arial" panose="020B0604020202020204" pitchFamily="34" charset="0"/>
                <a:ea typeface="黑体" panose="02010609060101010101" pitchFamily="49" charset="-122"/>
              </a:rPr>
              <a:t>40</a:t>
            </a:r>
            <a:r>
              <a:rPr lang="zh-CN" altLang="en-US" dirty="0" smtClean="0">
                <a:latin typeface="Arial" panose="020B0604020202020204" pitchFamily="34" charset="0"/>
                <a:ea typeface="黑体" panose="02010609060101010101" pitchFamily="49" charset="-122"/>
              </a:rPr>
              <a:t>个</a:t>
            </a:r>
            <a:r>
              <a:rPr lang="zh-CN" altLang="en-US" dirty="0">
                <a:latin typeface="Arial" panose="020B0604020202020204" pitchFamily="34" charset="0"/>
                <a:ea typeface="黑体" panose="02010609060101010101" pitchFamily="49" charset="-122"/>
              </a:rPr>
              <a:t>单元</a:t>
            </a:r>
          </a:p>
        </p:txBody>
      </p:sp>
      <p:sp>
        <p:nvSpPr>
          <p:cNvPr id="4" name="矩形 3"/>
          <p:cNvSpPr/>
          <p:nvPr/>
        </p:nvSpPr>
        <p:spPr>
          <a:xfrm>
            <a:off x="4581942" y="1146855"/>
            <a:ext cx="3877985"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：约束端部面的三个平移自由度</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载荷：纯弯矩，转化为节点上的力</a:t>
            </a:r>
            <a:endParaRPr lang="zh-CN" altLang="en-US" dirty="0">
              <a:latin typeface="Arial" panose="020B0604020202020204" pitchFamily="34" charset="0"/>
              <a:ea typeface="黑体" panose="02010609060101010101" pitchFamily="49" charset="-122"/>
            </a:endParaRPr>
          </a:p>
        </p:txBody>
      </p:sp>
      <p:pic>
        <p:nvPicPr>
          <p:cNvPr id="2" name="图片 1"/>
          <p:cNvPicPr>
            <a:picLocks noChangeAspect="1"/>
          </p:cNvPicPr>
          <p:nvPr/>
        </p:nvPicPr>
        <p:blipFill>
          <a:blip r:embed="rId3"/>
          <a:stretch>
            <a:fillRect/>
          </a:stretch>
        </p:blipFill>
        <p:spPr>
          <a:xfrm>
            <a:off x="329241" y="4061861"/>
            <a:ext cx="2973600" cy="2566916"/>
          </a:xfrm>
          <a:prstGeom prst="rect">
            <a:avLst/>
          </a:prstGeom>
        </p:spPr>
      </p:pic>
      <p:pic>
        <p:nvPicPr>
          <p:cNvPr id="8" name="图片 7"/>
          <p:cNvPicPr>
            <a:picLocks noChangeAspect="1"/>
          </p:cNvPicPr>
          <p:nvPr/>
        </p:nvPicPr>
        <p:blipFill>
          <a:blip r:embed="rId4"/>
          <a:stretch>
            <a:fillRect/>
          </a:stretch>
        </p:blipFill>
        <p:spPr>
          <a:xfrm>
            <a:off x="329241" y="1394480"/>
            <a:ext cx="2978356" cy="2667381"/>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8014" y="1793186"/>
            <a:ext cx="5645986" cy="4240800"/>
          </a:xfrm>
          <a:prstGeom prst="rect">
            <a:avLst/>
          </a:prstGeom>
        </p:spPr>
      </p:pic>
      <p:sp>
        <p:nvSpPr>
          <p:cNvPr id="3" name="矩形 2"/>
          <p:cNvSpPr/>
          <p:nvPr/>
        </p:nvSpPr>
        <p:spPr>
          <a:xfrm>
            <a:off x="4155623" y="6169581"/>
            <a:ext cx="3775393" cy="369332"/>
          </a:xfrm>
          <a:prstGeom prst="rect">
            <a:avLst/>
          </a:prstGeom>
        </p:spPr>
        <p:txBody>
          <a:bodyPr wrap="none">
            <a:spAutoFit/>
          </a:bodyPr>
          <a:lstStyle/>
          <a:p>
            <a:r>
              <a:rPr lang="en-US" altLang="zh-CN" dirty="0" err="1">
                <a:latin typeface="Arial" panose="020B0604020202020204" pitchFamily="34" charset="0"/>
                <a:ea typeface="黑体" panose="02010609060101010101" pitchFamily="49" charset="-122"/>
              </a:rPr>
              <a:t>s</a:t>
            </a:r>
            <a:r>
              <a:rPr lang="en-US" altLang="zh-CN" dirty="0" err="1" smtClean="0">
                <a:latin typeface="Arial" panose="020B0604020202020204" pitchFamily="34" charset="0"/>
                <a:ea typeface="黑体" panose="02010609060101010101" pitchFamily="49" charset="-122"/>
              </a:rPr>
              <a:t>tapmat</a:t>
            </a:r>
            <a:r>
              <a:rPr lang="zh-CN" altLang="en-US" dirty="0" smtClean="0">
                <a:latin typeface="Arial" panose="020B0604020202020204" pitchFamily="34" charset="0"/>
                <a:ea typeface="黑体" panose="02010609060101010101" pitchFamily="49" charset="-122"/>
              </a:rPr>
              <a:t>的挠度偏小，因为剪切锁死</a:t>
            </a:r>
            <a:endParaRPr lang="zh-CN" altLang="en-US" dirty="0"/>
          </a:p>
        </p:txBody>
      </p:sp>
    </p:spTree>
    <p:extLst>
      <p:ext uri="{BB962C8B-B14F-4D97-AF65-F5344CB8AC3E}">
        <p14:creationId xmlns:p14="http://schemas.microsoft.com/office/powerpoint/2010/main" val="36803775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129413"/>
            <a:ext cx="9144000" cy="707886"/>
          </a:xfrm>
          <a:prstGeom prst="rect">
            <a:avLst/>
          </a:prstGeom>
          <a:noFill/>
        </p:spPr>
        <p:txBody>
          <a:bodyPr wrap="square" rtlCol="0">
            <a:spAutoFit/>
          </a:bodyPr>
          <a:lstStyle/>
          <a:p>
            <a:pPr algn="ctr"/>
            <a:r>
              <a:rPr lang="zh-CN" altLang="en-US" sz="4000" b="1" dirty="0" smtClean="0">
                <a:latin typeface="Arial" panose="020B0604020202020204" pitchFamily="34" charset="0"/>
                <a:ea typeface="黑体" panose="02010609060101010101" pitchFamily="49" charset="-122"/>
                <a:cs typeface="Arial" panose="020B0604020202020204" pitchFamily="34" charset="0"/>
              </a:rPr>
              <a:t>主要内容</a:t>
            </a:r>
            <a:endParaRPr lang="zh-CN" altLang="en-US" sz="4000" b="1" dirty="0">
              <a:latin typeface="Arial" panose="020B0604020202020204" pitchFamily="34" charset="0"/>
              <a:ea typeface="黑体" panose="02010609060101010101" pitchFamily="49" charset="-122"/>
              <a:cs typeface="Arial" panose="020B0604020202020204" pitchFamily="34" charset="0"/>
            </a:endParaRPr>
          </a:p>
        </p:txBody>
      </p:sp>
      <p:sp>
        <p:nvSpPr>
          <p:cNvPr id="14" name="文本框 13"/>
          <p:cNvSpPr txBox="1"/>
          <p:nvPr/>
        </p:nvSpPr>
        <p:spPr>
          <a:xfrm>
            <a:off x="2795856" y="1351637"/>
            <a:ext cx="5396798" cy="4031873"/>
          </a:xfrm>
          <a:prstGeom prst="rect">
            <a:avLst/>
          </a:prstGeom>
          <a:noFill/>
        </p:spPr>
        <p:txBody>
          <a:bodyPr wrap="square" rtlCol="0">
            <a:spAutoFit/>
          </a:bodyPr>
          <a:lstStyle/>
          <a:p>
            <a:pPr marL="514350" indent="-514350">
              <a:lnSpc>
                <a:spcPct val="200000"/>
              </a:lnSpc>
              <a:buFont typeface="+mj-lt"/>
              <a:buAutoNum type="arabicPeriod"/>
            </a:pPr>
            <a:r>
              <a:rPr lang="zh-CN" altLang="en-US" sz="3200" b="1" dirty="0" smtClean="0">
                <a:latin typeface="黑体" panose="02010609060101010101" pitchFamily="49" charset="-122"/>
                <a:ea typeface="黑体" panose="02010609060101010101" pitchFamily="49" charset="-122"/>
                <a:cs typeface="Arial" panose="020B0604020202020204" pitchFamily="34" charset="0"/>
              </a:rPr>
              <a:t>选题与分工</a:t>
            </a:r>
            <a:endParaRPr lang="en-US" altLang="zh-CN" sz="3200" b="1" dirty="0" smtClean="0">
              <a:latin typeface="黑体" panose="02010609060101010101" pitchFamily="49" charset="-122"/>
              <a:ea typeface="黑体" panose="02010609060101010101" pitchFamily="49" charset="-122"/>
              <a:cs typeface="Arial" panose="020B0604020202020204" pitchFamily="34" charset="0"/>
            </a:endParaRPr>
          </a:p>
          <a:p>
            <a:pPr marL="514350" indent="-514350">
              <a:lnSpc>
                <a:spcPct val="200000"/>
              </a:lnSpc>
              <a:buFont typeface="+mj-lt"/>
              <a:buAutoNum type="arabicPeriod"/>
            </a:pPr>
            <a:r>
              <a:rPr lang="zh-CN" altLang="en-US" sz="3200" b="1" dirty="0" smtClean="0">
                <a:latin typeface="黑体" panose="02010609060101010101" pitchFamily="49" charset="-122"/>
                <a:ea typeface="黑体" panose="02010609060101010101" pitchFamily="49" charset="-122"/>
                <a:cs typeface="Arial" panose="020B0604020202020204" pitchFamily="34" charset="0"/>
              </a:rPr>
              <a:t>文献调研模块</a:t>
            </a:r>
            <a:endParaRPr lang="en-US" altLang="zh-CN" sz="3200" b="1" dirty="0" smtClean="0">
              <a:latin typeface="黑体" panose="02010609060101010101" pitchFamily="49" charset="-122"/>
              <a:ea typeface="黑体" panose="02010609060101010101" pitchFamily="49" charset="-122"/>
              <a:cs typeface="Arial" panose="020B0604020202020204" pitchFamily="34" charset="0"/>
            </a:endParaRPr>
          </a:p>
          <a:p>
            <a:pPr marL="514350" indent="-514350">
              <a:lnSpc>
                <a:spcPct val="200000"/>
              </a:lnSpc>
              <a:buFont typeface="+mj-lt"/>
              <a:buAutoNum type="arabicPeriod"/>
            </a:pPr>
            <a:r>
              <a:rPr lang="zh-CN" altLang="en-US" sz="3200" b="1" dirty="0" smtClean="0">
                <a:latin typeface="黑体" panose="02010609060101010101" pitchFamily="49" charset="-122"/>
                <a:ea typeface="黑体" panose="02010609060101010101" pitchFamily="49" charset="-122"/>
                <a:cs typeface="Arial" panose="020B0604020202020204" pitchFamily="34" charset="0"/>
              </a:rPr>
              <a:t>程序改写模块</a:t>
            </a:r>
            <a:endParaRPr lang="en-US" altLang="zh-CN" sz="3200" b="1" dirty="0" smtClean="0">
              <a:latin typeface="黑体" panose="02010609060101010101" pitchFamily="49" charset="-122"/>
              <a:ea typeface="黑体" panose="02010609060101010101" pitchFamily="49" charset="-122"/>
              <a:cs typeface="Arial" panose="020B0604020202020204" pitchFamily="34" charset="0"/>
            </a:endParaRPr>
          </a:p>
          <a:p>
            <a:pPr marL="514350" indent="-514350">
              <a:lnSpc>
                <a:spcPct val="200000"/>
              </a:lnSpc>
              <a:buFont typeface="+mj-lt"/>
              <a:buAutoNum type="arabicPeriod"/>
            </a:pPr>
            <a:r>
              <a:rPr lang="zh-CN" altLang="en-US" sz="3200" b="1" dirty="0" smtClean="0">
                <a:latin typeface="黑体" panose="02010609060101010101" pitchFamily="49" charset="-122"/>
                <a:ea typeface="黑体" panose="02010609060101010101" pitchFamily="49" charset="-122"/>
                <a:cs typeface="Arial" panose="020B0604020202020204" pitchFamily="34" charset="0"/>
              </a:rPr>
              <a:t>实际问题分析模块</a:t>
            </a:r>
          </a:p>
        </p:txBody>
      </p:sp>
    </p:spTree>
    <p:extLst>
      <p:ext uri="{BB962C8B-B14F-4D97-AF65-F5344CB8AC3E}">
        <p14:creationId xmlns:p14="http://schemas.microsoft.com/office/powerpoint/2010/main" val="3007483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2621230" cy="369332"/>
          </a:xfrm>
          <a:prstGeom prst="rect">
            <a:avLst/>
          </a:prstGeom>
          <a:noFill/>
          <a:ln>
            <a:noFill/>
          </a:ln>
        </p:spPr>
        <p:txBody>
          <a:bodyPr wrap="none" rtlCol="0">
            <a:spAutoFit/>
          </a:bodyPr>
          <a:lstStyle/>
          <a:p>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线性单元剪切锁死</a:t>
            </a:r>
            <a:endParaRPr lang="zh-CN" altLang="en-US" dirty="0">
              <a:latin typeface="Arial" panose="020B0604020202020204" pitchFamily="34" charset="0"/>
              <a:ea typeface="黑体" panose="02010609060101010101" pitchFamily="49" charset="-122"/>
            </a:endParaRPr>
          </a:p>
        </p:txBody>
      </p:sp>
      <p:sp>
        <p:nvSpPr>
          <p:cNvPr id="4" name="矩形 3"/>
          <p:cNvSpPr/>
          <p:nvPr/>
        </p:nvSpPr>
        <p:spPr>
          <a:xfrm>
            <a:off x="830046" y="2494218"/>
            <a:ext cx="1107996"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高阶单元</a:t>
            </a:r>
            <a:endParaRPr lang="zh-CN" altLang="en-US" dirty="0">
              <a:latin typeface="Arial" panose="020B0604020202020204" pitchFamily="34" charset="0"/>
              <a:ea typeface="黑体" panose="02010609060101010101" pitchFamily="49" charset="-122"/>
            </a:endParaRPr>
          </a:p>
        </p:txBody>
      </p:sp>
      <p:pic>
        <p:nvPicPr>
          <p:cNvPr id="9" name="图片 8"/>
          <p:cNvPicPr>
            <a:picLocks noChangeAspect="1"/>
          </p:cNvPicPr>
          <p:nvPr/>
        </p:nvPicPr>
        <p:blipFill>
          <a:blip r:embed="rId3"/>
          <a:stretch>
            <a:fillRect/>
          </a:stretch>
        </p:blipFill>
        <p:spPr>
          <a:xfrm>
            <a:off x="2329814" y="2159772"/>
            <a:ext cx="6124575" cy="1038225"/>
          </a:xfrm>
          <a:prstGeom prst="rect">
            <a:avLst/>
          </a:prstGeom>
        </p:spPr>
      </p:pic>
      <p:pic>
        <p:nvPicPr>
          <p:cNvPr id="10" name="图片 9"/>
          <p:cNvPicPr>
            <a:picLocks noChangeAspect="1"/>
          </p:cNvPicPr>
          <p:nvPr/>
        </p:nvPicPr>
        <p:blipFill>
          <a:blip r:embed="rId4"/>
          <a:stretch>
            <a:fillRect/>
          </a:stretch>
        </p:blipFill>
        <p:spPr>
          <a:xfrm>
            <a:off x="2445357" y="3329778"/>
            <a:ext cx="5893490" cy="1040970"/>
          </a:xfrm>
          <a:prstGeom prst="rect">
            <a:avLst/>
          </a:prstGeom>
        </p:spPr>
      </p:pic>
      <p:sp>
        <p:nvSpPr>
          <p:cNvPr id="15" name="矩形 14"/>
          <p:cNvSpPr/>
          <p:nvPr/>
        </p:nvSpPr>
        <p:spPr>
          <a:xfrm>
            <a:off x="830046" y="3665597"/>
            <a:ext cx="1107996"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线性单元</a:t>
            </a:r>
            <a:endParaRPr lang="zh-CN" altLang="en-US" dirty="0">
              <a:latin typeface="Arial" panose="020B0604020202020204" pitchFamily="34" charset="0"/>
              <a:ea typeface="黑体" panose="02010609060101010101" pitchFamily="49" charset="-122"/>
            </a:endParaRPr>
          </a:p>
        </p:txBody>
      </p:sp>
      <p:sp>
        <p:nvSpPr>
          <p:cNvPr id="16" name="矩形 15"/>
          <p:cNvSpPr/>
          <p:nvPr/>
        </p:nvSpPr>
        <p:spPr>
          <a:xfrm>
            <a:off x="830045" y="1580890"/>
            <a:ext cx="710963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在纯弯曲状态下，线性单元全积分会出现剪切现象，从而增加了刚度</a:t>
            </a:r>
            <a:endParaRPr lang="zh-CN" altLang="en-US" dirty="0">
              <a:latin typeface="Arial" panose="020B0604020202020204" pitchFamily="34" charset="0"/>
              <a:ea typeface="黑体" panose="02010609060101010101" pitchFamily="49" charset="-122"/>
            </a:endParaRPr>
          </a:p>
        </p:txBody>
      </p:sp>
      <p:sp>
        <p:nvSpPr>
          <p:cNvPr id="17" name="矩形 16"/>
          <p:cNvSpPr/>
          <p:nvPr/>
        </p:nvSpPr>
        <p:spPr>
          <a:xfrm>
            <a:off x="830045" y="4652310"/>
            <a:ext cx="5032147"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解决方法：减缩积分；加密网格；使用高阶单元</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2036278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014" y="1793186"/>
            <a:ext cx="5645986" cy="4240800"/>
          </a:xfrm>
          <a:prstGeom prst="rect">
            <a:avLst/>
          </a:prstGeom>
        </p:spPr>
      </p:pic>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389080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4</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悬臂梁 </a:t>
            </a:r>
            <a:r>
              <a:rPr lang="en-US" altLang="zh-CN" dirty="0" smtClean="0">
                <a:latin typeface="Arial" panose="020B0604020202020204" pitchFamily="34" charset="0"/>
                <a:ea typeface="黑体" panose="02010609060101010101" pitchFamily="49" charset="-122"/>
              </a:rPr>
              <a:t>320</a:t>
            </a:r>
            <a:r>
              <a:rPr lang="zh-CN" altLang="en-US" dirty="0">
                <a:latin typeface="Arial" panose="020B0604020202020204" pitchFamily="34" charset="0"/>
                <a:ea typeface="黑体" panose="02010609060101010101" pitchFamily="49" charset="-122"/>
              </a:rPr>
              <a:t>个单元</a:t>
            </a:r>
          </a:p>
        </p:txBody>
      </p:sp>
      <p:sp>
        <p:nvSpPr>
          <p:cNvPr id="4" name="矩形 3"/>
          <p:cNvSpPr/>
          <p:nvPr/>
        </p:nvSpPr>
        <p:spPr>
          <a:xfrm>
            <a:off x="4581942" y="1146855"/>
            <a:ext cx="3877985"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：约束端部面的三个平移自由度</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载荷：纯弯矩，转化为节点上的力</a:t>
            </a:r>
            <a:endParaRPr lang="zh-CN" altLang="en-US" dirty="0">
              <a:latin typeface="Arial" panose="020B0604020202020204" pitchFamily="34" charset="0"/>
              <a:ea typeface="黑体" panose="02010609060101010101" pitchFamily="49" charset="-122"/>
            </a:endParaRPr>
          </a:p>
        </p:txBody>
      </p:sp>
      <p:pic>
        <p:nvPicPr>
          <p:cNvPr id="6" name="图片 5"/>
          <p:cNvPicPr>
            <a:picLocks noChangeAspect="1"/>
          </p:cNvPicPr>
          <p:nvPr/>
        </p:nvPicPr>
        <p:blipFill>
          <a:blip r:embed="rId4"/>
          <a:stretch>
            <a:fillRect/>
          </a:stretch>
        </p:blipFill>
        <p:spPr>
          <a:xfrm>
            <a:off x="329241" y="1542897"/>
            <a:ext cx="2973600" cy="247945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9242" y="4022355"/>
            <a:ext cx="2973600" cy="2566916"/>
          </a:xfrm>
          <a:prstGeom prst="rect">
            <a:avLst/>
          </a:prstGeom>
        </p:spPr>
      </p:pic>
    </p:spTree>
    <p:extLst>
      <p:ext uri="{BB962C8B-B14F-4D97-AF65-F5344CB8AC3E}">
        <p14:creationId xmlns:p14="http://schemas.microsoft.com/office/powerpoint/2010/main" val="3341046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389080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5</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悬臂梁 </a:t>
            </a:r>
            <a:r>
              <a:rPr lang="en-US" altLang="zh-CN" dirty="0" smtClean="0">
                <a:latin typeface="Arial" panose="020B0604020202020204" pitchFamily="34" charset="0"/>
                <a:ea typeface="黑体" panose="02010609060101010101" pitchFamily="49" charset="-122"/>
              </a:rPr>
              <a:t>40</a:t>
            </a:r>
            <a:r>
              <a:rPr lang="zh-CN" altLang="en-US" dirty="0">
                <a:latin typeface="Arial" panose="020B0604020202020204" pitchFamily="34" charset="0"/>
                <a:ea typeface="黑体" panose="02010609060101010101" pitchFamily="49" charset="-122"/>
              </a:rPr>
              <a:t>个单元</a:t>
            </a:r>
          </a:p>
        </p:txBody>
      </p:sp>
      <p:sp>
        <p:nvSpPr>
          <p:cNvPr id="4" name="矩形 3"/>
          <p:cNvSpPr/>
          <p:nvPr/>
        </p:nvSpPr>
        <p:spPr>
          <a:xfrm>
            <a:off x="4581942" y="1146855"/>
            <a:ext cx="3877985"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：约束端部面的三个平移自由度</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载荷：纯弯矩，转化为节点上的力</a:t>
            </a:r>
            <a:endParaRPr lang="zh-CN" altLang="en-US" dirty="0">
              <a:latin typeface="Arial" panose="020B0604020202020204" pitchFamily="34" charset="0"/>
              <a:ea typeface="黑体" panose="02010609060101010101" pitchFamily="49" charset="-122"/>
            </a:endParaRPr>
          </a:p>
        </p:txBody>
      </p:sp>
      <p:pic>
        <p:nvPicPr>
          <p:cNvPr id="10" name="图片 9"/>
          <p:cNvPicPr>
            <a:picLocks noChangeAspect="1"/>
          </p:cNvPicPr>
          <p:nvPr/>
        </p:nvPicPr>
        <p:blipFill>
          <a:blip r:embed="rId3"/>
          <a:stretch>
            <a:fillRect/>
          </a:stretch>
        </p:blipFill>
        <p:spPr>
          <a:xfrm>
            <a:off x="329241" y="1371340"/>
            <a:ext cx="2873378" cy="2573364"/>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98014" y="1793186"/>
            <a:ext cx="5644800" cy="4239910"/>
          </a:xfrm>
          <a:prstGeom prst="rect">
            <a:avLst/>
          </a:prstGeom>
        </p:spPr>
      </p:pic>
      <p:pic>
        <p:nvPicPr>
          <p:cNvPr id="17" name="图片 16"/>
          <p:cNvPicPr>
            <a:picLocks noChangeAspect="1"/>
          </p:cNvPicPr>
          <p:nvPr/>
        </p:nvPicPr>
        <p:blipFill>
          <a:blip r:embed="rId5"/>
          <a:stretch>
            <a:fillRect/>
          </a:stretch>
        </p:blipFill>
        <p:spPr>
          <a:xfrm>
            <a:off x="340778" y="3885909"/>
            <a:ext cx="2861841" cy="2470442"/>
          </a:xfrm>
          <a:prstGeom prst="rect">
            <a:avLst/>
          </a:prstGeom>
        </p:spPr>
      </p:pic>
    </p:spTree>
    <p:extLst>
      <p:ext uri="{BB962C8B-B14F-4D97-AF65-F5344CB8AC3E}">
        <p14:creationId xmlns:p14="http://schemas.microsoft.com/office/powerpoint/2010/main" val="2274066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8014" y="1793186"/>
            <a:ext cx="5645986" cy="4240800"/>
          </a:xfrm>
          <a:prstGeom prst="rect">
            <a:avLst/>
          </a:prstGeom>
        </p:spPr>
      </p:pic>
      <p:pic>
        <p:nvPicPr>
          <p:cNvPr id="7" name="图片 6"/>
          <p:cNvPicPr>
            <a:picLocks noChangeAspect="1"/>
          </p:cNvPicPr>
          <p:nvPr/>
        </p:nvPicPr>
        <p:blipFill>
          <a:blip r:embed="rId4"/>
          <a:stretch>
            <a:fillRect/>
          </a:stretch>
        </p:blipFill>
        <p:spPr>
          <a:xfrm>
            <a:off x="329241" y="4061861"/>
            <a:ext cx="2972277" cy="2495839"/>
          </a:xfrm>
          <a:prstGeom prst="rect">
            <a:avLst/>
          </a:prstGeom>
        </p:spPr>
      </p:pic>
      <p:pic>
        <p:nvPicPr>
          <p:cNvPr id="3" name="图片 2"/>
          <p:cNvPicPr>
            <a:picLocks noChangeAspect="1"/>
          </p:cNvPicPr>
          <p:nvPr/>
        </p:nvPicPr>
        <p:blipFill>
          <a:blip r:embed="rId5"/>
          <a:stretch>
            <a:fillRect/>
          </a:stretch>
        </p:blipFill>
        <p:spPr>
          <a:xfrm>
            <a:off x="329241" y="1470021"/>
            <a:ext cx="2972277" cy="2592000"/>
          </a:xfrm>
          <a:prstGeom prst="rect">
            <a:avLst/>
          </a:prstGeom>
        </p:spPr>
      </p:pic>
      <p:sp>
        <p:nvSpPr>
          <p:cNvPr id="76"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静力学</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329241" y="1002008"/>
            <a:ext cx="401904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6</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悬臂梁 </a:t>
            </a:r>
            <a:r>
              <a:rPr lang="en-US" altLang="zh-CN" dirty="0">
                <a:latin typeface="Arial" panose="020B0604020202020204" pitchFamily="34" charset="0"/>
                <a:ea typeface="黑体" panose="02010609060101010101" pitchFamily="49" charset="-122"/>
              </a:rPr>
              <a:t>320</a:t>
            </a:r>
            <a:r>
              <a:rPr lang="zh-CN" altLang="en-US" dirty="0">
                <a:latin typeface="Arial" panose="020B0604020202020204" pitchFamily="34" charset="0"/>
                <a:ea typeface="黑体" panose="02010609060101010101" pitchFamily="49" charset="-122"/>
              </a:rPr>
              <a:t>个单元</a:t>
            </a:r>
          </a:p>
        </p:txBody>
      </p:sp>
      <p:sp>
        <p:nvSpPr>
          <p:cNvPr id="4" name="矩形 3"/>
          <p:cNvSpPr/>
          <p:nvPr/>
        </p:nvSpPr>
        <p:spPr>
          <a:xfrm>
            <a:off x="4581942" y="1146855"/>
            <a:ext cx="3877985" cy="646331"/>
          </a:xfrm>
          <a:prstGeom prst="rect">
            <a:avLst/>
          </a:prstGeom>
          <a:noFill/>
          <a:ln>
            <a:noFill/>
          </a:ln>
        </p:spPr>
        <p:txBody>
          <a:bodyPr wrap="none" rtlCol="0">
            <a:spAutoFit/>
          </a:bodyPr>
          <a:lstStyle/>
          <a:p>
            <a:r>
              <a:rPr lang="zh-CN" altLang="zh-CN" dirty="0" smtClean="0">
                <a:latin typeface="Arial" panose="020B0604020202020204" pitchFamily="34" charset="0"/>
                <a:ea typeface="黑体" panose="02010609060101010101" pitchFamily="49" charset="-122"/>
              </a:rPr>
              <a:t>约束</a:t>
            </a:r>
            <a:r>
              <a:rPr lang="zh-CN" altLang="en-US" dirty="0" smtClean="0">
                <a:latin typeface="Arial" panose="020B0604020202020204" pitchFamily="34" charset="0"/>
                <a:ea typeface="黑体" panose="02010609060101010101" pitchFamily="49" charset="-122"/>
              </a:rPr>
              <a:t>：约束端部面的三个平移自由度</a:t>
            </a:r>
            <a:endParaRPr lang="en-US" altLang="zh-CN" dirty="0" smtClean="0">
              <a:latin typeface="Arial" panose="020B0604020202020204" pitchFamily="34" charset="0"/>
              <a:ea typeface="黑体" panose="02010609060101010101" pitchFamily="49" charset="-122"/>
            </a:endParaRPr>
          </a:p>
          <a:p>
            <a:r>
              <a:rPr lang="zh-CN" altLang="en-US" dirty="0" smtClean="0">
                <a:latin typeface="Arial" panose="020B0604020202020204" pitchFamily="34" charset="0"/>
                <a:ea typeface="黑体" panose="02010609060101010101" pitchFamily="49" charset="-122"/>
              </a:rPr>
              <a:t>载荷：纯弯矩，转化为节点上的力</a:t>
            </a:r>
            <a:endParaRPr lang="zh-CN" altLang="en-US" dirty="0">
              <a:latin typeface="Arial" panose="020B0604020202020204" pitchFamily="34" charset="0"/>
              <a:ea typeface="黑体" panose="02010609060101010101" pitchFamily="49" charset="-122"/>
            </a:endParaRPr>
          </a:p>
        </p:txBody>
      </p:sp>
      <p:sp>
        <p:nvSpPr>
          <p:cNvPr id="11" name="矩形 10"/>
          <p:cNvSpPr/>
          <p:nvPr/>
        </p:nvSpPr>
        <p:spPr>
          <a:xfrm>
            <a:off x="4581942" y="6035453"/>
            <a:ext cx="415209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在给定精度内，计算结果数值完全一致</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2008912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9" name="文本框 8"/>
          <p:cNvSpPr txBox="1"/>
          <p:nvPr/>
        </p:nvSpPr>
        <p:spPr>
          <a:xfrm>
            <a:off x="329241" y="1509411"/>
            <a:ext cx="475482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胞元 约束三个面的法向位移</a:t>
            </a:r>
            <a:endParaRPr lang="zh-CN" altLang="en-US" dirty="0">
              <a:latin typeface="Arial" panose="020B0604020202020204" pitchFamily="34" charset="0"/>
              <a:ea typeface="黑体" panose="02010609060101010101" pitchFamily="49" charset="-122"/>
            </a:endParaRPr>
          </a:p>
        </p:txBody>
      </p:sp>
      <p:sp>
        <p:nvSpPr>
          <p:cNvPr id="10"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特征值</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6" name="文本框 5"/>
          <p:cNvSpPr txBox="1"/>
          <p:nvPr/>
        </p:nvSpPr>
        <p:spPr>
          <a:xfrm>
            <a:off x="3896666" y="2315950"/>
            <a:ext cx="2954655" cy="369332"/>
          </a:xfrm>
          <a:prstGeom prst="rect">
            <a:avLst/>
          </a:prstGeom>
          <a:noFill/>
          <a:ln>
            <a:noFill/>
          </a:ln>
        </p:spPr>
        <p:txBody>
          <a:bodyPr wrap="none" rtlCol="0">
            <a:spAutoFit/>
          </a:bodyPr>
          <a:lstStyle/>
          <a:p>
            <a:r>
              <a:rPr lang="zh-CN" altLang="en-US" dirty="0">
                <a:latin typeface="Arial" panose="020B0604020202020204" pitchFamily="34" charset="0"/>
                <a:ea typeface="黑体" panose="02010609060101010101" pitchFamily="49" charset="-122"/>
              </a:rPr>
              <a:t>使用</a:t>
            </a:r>
            <a:r>
              <a:rPr lang="zh-CN" altLang="en-US" dirty="0" smtClean="0">
                <a:latin typeface="Arial" panose="020B0604020202020204" pitchFamily="34" charset="0"/>
                <a:ea typeface="黑体" panose="02010609060101010101" pitchFamily="49" charset="-122"/>
              </a:rPr>
              <a:t>集中质量阵之后的结果</a:t>
            </a:r>
            <a:endParaRPr lang="en-US" altLang="zh-CN" dirty="0" smtClean="0">
              <a:latin typeface="Arial" panose="020B0604020202020204" pitchFamily="34"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1612606" y="4463534"/>
            <a:ext cx="1404000" cy="1128971"/>
          </a:xfrm>
          <a:prstGeom prst="rect">
            <a:avLst/>
          </a:prstGeom>
        </p:spPr>
      </p:pic>
      <p:pic>
        <p:nvPicPr>
          <p:cNvPr id="7" name="图片 6"/>
          <p:cNvPicPr>
            <a:picLocks noChangeAspect="1"/>
          </p:cNvPicPr>
          <p:nvPr/>
        </p:nvPicPr>
        <p:blipFill>
          <a:blip r:embed="rId4"/>
          <a:stretch>
            <a:fillRect/>
          </a:stretch>
        </p:blipFill>
        <p:spPr>
          <a:xfrm>
            <a:off x="208606" y="4463535"/>
            <a:ext cx="1404000" cy="1128971"/>
          </a:xfrm>
          <a:prstGeom prst="rect">
            <a:avLst/>
          </a:prstGeom>
        </p:spPr>
      </p:pic>
      <p:pic>
        <p:nvPicPr>
          <p:cNvPr id="8" name="图片 7"/>
          <p:cNvPicPr>
            <a:picLocks noChangeAspect="1"/>
          </p:cNvPicPr>
          <p:nvPr/>
        </p:nvPicPr>
        <p:blipFill>
          <a:blip r:embed="rId5"/>
          <a:stretch>
            <a:fillRect/>
          </a:stretch>
        </p:blipFill>
        <p:spPr>
          <a:xfrm>
            <a:off x="208606" y="5592506"/>
            <a:ext cx="1404000" cy="1128970"/>
          </a:xfrm>
          <a:prstGeom prst="rect">
            <a:avLst/>
          </a:prstGeom>
        </p:spPr>
      </p:pic>
      <p:pic>
        <p:nvPicPr>
          <p:cNvPr id="11" name="图片 10"/>
          <p:cNvPicPr>
            <a:picLocks noChangeAspect="1"/>
          </p:cNvPicPr>
          <p:nvPr/>
        </p:nvPicPr>
        <p:blipFill>
          <a:blip r:embed="rId6"/>
          <a:stretch>
            <a:fillRect/>
          </a:stretch>
        </p:blipFill>
        <p:spPr>
          <a:xfrm>
            <a:off x="208606" y="2126604"/>
            <a:ext cx="2808000" cy="2342565"/>
          </a:xfrm>
          <a:prstGeom prst="rect">
            <a:avLst/>
          </a:prstGeom>
        </p:spPr>
      </p:pic>
      <p:graphicFrame>
        <p:nvGraphicFramePr>
          <p:cNvPr id="14" name="表格 13"/>
          <p:cNvGraphicFramePr>
            <a:graphicFrameLocks noGrp="1"/>
          </p:cNvGraphicFramePr>
          <p:nvPr>
            <p:extLst>
              <p:ext uri="{D42A27DB-BD31-4B8C-83A1-F6EECF244321}">
                <p14:modId xmlns:p14="http://schemas.microsoft.com/office/powerpoint/2010/main" val="21614934"/>
              </p:ext>
            </p:extLst>
          </p:nvPr>
        </p:nvGraphicFramePr>
        <p:xfrm>
          <a:off x="3780813" y="3047208"/>
          <a:ext cx="4635477" cy="2595880"/>
        </p:xfrm>
        <a:graphic>
          <a:graphicData uri="http://schemas.openxmlformats.org/drawingml/2006/table">
            <a:tbl>
              <a:tblPr firstRow="1" bandRow="1">
                <a:tableStyleId>{5C22544A-7EE6-4342-B048-85BDC9FD1C3A}</a:tableStyleId>
              </a:tblPr>
              <a:tblGrid>
                <a:gridCol w="1545159">
                  <a:extLst>
                    <a:ext uri="{9D8B030D-6E8A-4147-A177-3AD203B41FA5}">
                      <a16:colId xmlns:a16="http://schemas.microsoft.com/office/drawing/2014/main" val="4007669977"/>
                    </a:ext>
                  </a:extLst>
                </a:gridCol>
                <a:gridCol w="1545159">
                  <a:extLst>
                    <a:ext uri="{9D8B030D-6E8A-4147-A177-3AD203B41FA5}">
                      <a16:colId xmlns:a16="http://schemas.microsoft.com/office/drawing/2014/main" val="1912081165"/>
                    </a:ext>
                  </a:extLst>
                </a:gridCol>
                <a:gridCol w="1545159">
                  <a:extLst>
                    <a:ext uri="{9D8B030D-6E8A-4147-A177-3AD203B41FA5}">
                      <a16:colId xmlns:a16="http://schemas.microsoft.com/office/drawing/2014/main" val="2430036685"/>
                    </a:ext>
                  </a:extLst>
                </a:gridCol>
              </a:tblGrid>
              <a:tr h="370840">
                <a:tc>
                  <a:txBody>
                    <a:bodyPr/>
                    <a:lstStyle/>
                    <a:p>
                      <a:pPr algn="ctr"/>
                      <a:r>
                        <a:rPr lang="zh-CN" altLang="en-US" dirty="0" smtClean="0"/>
                        <a:t>对比项</a:t>
                      </a:r>
                      <a:r>
                        <a:rPr lang="en-US" altLang="zh-CN" dirty="0" smtClean="0"/>
                        <a:t>[Hz]</a:t>
                      </a:r>
                      <a:endParaRPr lang="zh-CN" altLang="en-US" dirty="0"/>
                    </a:p>
                  </a:txBody>
                  <a:tcPr/>
                </a:tc>
                <a:tc>
                  <a:txBody>
                    <a:bodyPr/>
                    <a:lstStyle/>
                    <a:p>
                      <a:pPr algn="ctr"/>
                      <a:r>
                        <a:rPr lang="en-US" altLang="zh-CN" dirty="0" err="1" smtClean="0"/>
                        <a:t>Abaqus</a:t>
                      </a:r>
                      <a:endParaRPr lang="zh-CN" altLang="en-US" dirty="0"/>
                    </a:p>
                  </a:txBody>
                  <a:tcPr anchor="ctr"/>
                </a:tc>
                <a:tc>
                  <a:txBody>
                    <a:bodyPr/>
                    <a:lstStyle/>
                    <a:p>
                      <a:pPr algn="ctr"/>
                      <a:r>
                        <a:rPr lang="en-US" altLang="zh-CN" dirty="0" err="1" smtClean="0"/>
                        <a:t>Stapmat</a:t>
                      </a:r>
                      <a:endParaRPr lang="zh-CN" altLang="en-US" dirty="0"/>
                    </a:p>
                  </a:txBody>
                  <a:tcPr anchor="ctr"/>
                </a:tc>
                <a:extLst>
                  <a:ext uri="{0D108BD9-81ED-4DB2-BD59-A6C34878D82A}">
                    <a16:rowId xmlns:a16="http://schemas.microsoft.com/office/drawing/2014/main" val="2693355405"/>
                  </a:ext>
                </a:extLst>
              </a:tr>
              <a:tr h="370840">
                <a:tc>
                  <a:txBody>
                    <a:bodyPr/>
                    <a:lstStyle/>
                    <a:p>
                      <a:pPr algn="ctr"/>
                      <a:r>
                        <a:rPr lang="en-US" altLang="zh-CN" dirty="0" smtClean="0"/>
                        <a:t>Freq1</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5.73507e+05</a:t>
                      </a:r>
                      <a:endParaRPr lang="en-US" altLang="zh-CN" sz="1800" b="0" i="0" kern="1200" dirty="0">
                        <a:solidFill>
                          <a:schemeClr val="dk1"/>
                        </a:solidFill>
                        <a:effectLst/>
                        <a:latin typeface="+mn-lt"/>
                        <a:ea typeface="+mn-ea"/>
                        <a:cs typeface="+mn-cs"/>
                      </a:endParaRPr>
                    </a:p>
                  </a:txBody>
                  <a:tcPr/>
                </a:tc>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altLang="zh-CN" sz="1800" b="0" i="0" kern="1200" dirty="0" smtClean="0">
                          <a:solidFill>
                            <a:schemeClr val="dk1"/>
                          </a:solidFill>
                          <a:effectLst/>
                          <a:latin typeface="+mn-lt"/>
                          <a:ea typeface="+mn-ea"/>
                          <a:cs typeface="+mn-cs"/>
                        </a:rPr>
                        <a:t>5.735151e+05</a:t>
                      </a:r>
                    </a:p>
                  </a:txBody>
                  <a:tcPr/>
                </a:tc>
                <a:extLst>
                  <a:ext uri="{0D108BD9-81ED-4DB2-BD59-A6C34878D82A}">
                    <a16:rowId xmlns:a16="http://schemas.microsoft.com/office/drawing/2014/main" val="2356451257"/>
                  </a:ext>
                </a:extLst>
              </a:tr>
              <a:tr h="370840">
                <a:tc>
                  <a:txBody>
                    <a:bodyPr/>
                    <a:lstStyle/>
                    <a:p>
                      <a:pPr algn="ctr"/>
                      <a:r>
                        <a:rPr lang="en-US" altLang="zh-CN" dirty="0" smtClean="0"/>
                        <a:t>Freq2</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5.73507e+05</a:t>
                      </a:r>
                      <a:endParaRPr lang="en-US" altLang="zh-CN" sz="1800" b="0" i="0" kern="1200" dirty="0">
                        <a:solidFill>
                          <a:schemeClr val="dk1"/>
                        </a:solidFill>
                        <a:effectLst/>
                        <a:latin typeface="+mn-lt"/>
                        <a:ea typeface="+mn-ea"/>
                        <a:cs typeface="+mn-cs"/>
                      </a:endParaRPr>
                    </a:p>
                  </a:txBody>
                  <a:tcPr/>
                </a:tc>
                <a:tc>
                  <a:txBody>
                    <a:bodyPr/>
                    <a:lstStyle/>
                    <a:p>
                      <a:r>
                        <a:rPr lang="en-US" altLang="zh-CN" sz="1800" b="0" i="0" kern="1200" dirty="0" smtClean="0">
                          <a:solidFill>
                            <a:schemeClr val="dk1"/>
                          </a:solidFill>
                          <a:effectLst/>
                          <a:latin typeface="+mn-lt"/>
                          <a:ea typeface="+mn-ea"/>
                          <a:cs typeface="+mn-cs"/>
                        </a:rPr>
                        <a:t>5.735152e+05</a:t>
                      </a:r>
                      <a:endParaRPr lang="en-US" altLang="zh-C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4151836523"/>
                  </a:ext>
                </a:extLst>
              </a:tr>
              <a:tr h="370840">
                <a:tc>
                  <a:txBody>
                    <a:bodyPr/>
                    <a:lstStyle/>
                    <a:p>
                      <a:pPr algn="ctr"/>
                      <a:r>
                        <a:rPr lang="en-US" altLang="zh-CN" dirty="0" smtClean="0"/>
                        <a:t>Freq3</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5.78180e+05</a:t>
                      </a:r>
                      <a:endParaRPr lang="en-US" altLang="zh-CN" sz="1800" b="0" i="0" kern="1200" dirty="0">
                        <a:solidFill>
                          <a:schemeClr val="dk1"/>
                        </a:solidFill>
                        <a:effectLst/>
                        <a:latin typeface="+mn-lt"/>
                        <a:ea typeface="+mn-ea"/>
                        <a:cs typeface="+mn-cs"/>
                      </a:endParaRPr>
                    </a:p>
                  </a:txBody>
                  <a:tcPr/>
                </a:tc>
                <a:tc>
                  <a:txBody>
                    <a:bodyPr/>
                    <a:lstStyle/>
                    <a:p>
                      <a:r>
                        <a:rPr lang="en-US" altLang="zh-CN" sz="1800" b="0" i="0" kern="1200" dirty="0" smtClean="0">
                          <a:solidFill>
                            <a:schemeClr val="dk1"/>
                          </a:solidFill>
                          <a:effectLst/>
                          <a:latin typeface="+mn-lt"/>
                          <a:ea typeface="+mn-ea"/>
                          <a:cs typeface="+mn-cs"/>
                        </a:rPr>
                        <a:t>5.781631e+05</a:t>
                      </a:r>
                      <a:endParaRPr lang="en-US" altLang="zh-C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427135188"/>
                  </a:ext>
                </a:extLst>
              </a:tr>
              <a:tr h="370840">
                <a:tc>
                  <a:txBody>
                    <a:bodyPr/>
                    <a:lstStyle/>
                    <a:p>
                      <a:pPr algn="ctr"/>
                      <a:r>
                        <a:rPr lang="en-US" altLang="zh-CN" dirty="0" smtClean="0"/>
                        <a:t>Freq4</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7.16340e+05</a:t>
                      </a:r>
                      <a:endParaRPr lang="en-US" altLang="zh-CN" sz="1800" b="0" i="0" kern="1200" dirty="0">
                        <a:solidFill>
                          <a:schemeClr val="dk1"/>
                        </a:solidFill>
                        <a:effectLst/>
                        <a:latin typeface="+mn-lt"/>
                        <a:ea typeface="+mn-ea"/>
                        <a:cs typeface="+mn-cs"/>
                      </a:endParaRPr>
                    </a:p>
                  </a:txBody>
                  <a:tcPr/>
                </a:tc>
                <a:tc>
                  <a:txBody>
                    <a:bodyPr/>
                    <a:lstStyle/>
                    <a:p>
                      <a:r>
                        <a:rPr lang="en-US" altLang="zh-CN" sz="1800" b="0" i="0" kern="1200" dirty="0" smtClean="0">
                          <a:solidFill>
                            <a:schemeClr val="dk1"/>
                          </a:solidFill>
                          <a:effectLst/>
                          <a:latin typeface="+mn-lt"/>
                          <a:ea typeface="+mn-ea"/>
                          <a:cs typeface="+mn-cs"/>
                        </a:rPr>
                        <a:t>7.163402e+05</a:t>
                      </a:r>
                      <a:endParaRPr lang="en-US" altLang="zh-C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3867786072"/>
                  </a:ext>
                </a:extLst>
              </a:tr>
              <a:tr h="370840">
                <a:tc>
                  <a:txBody>
                    <a:bodyPr/>
                    <a:lstStyle/>
                    <a:p>
                      <a:pPr algn="ctr"/>
                      <a:r>
                        <a:rPr lang="en-US" altLang="zh-CN" dirty="0" smtClean="0"/>
                        <a:t>Freq5</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7.16340e+05</a:t>
                      </a:r>
                      <a:endParaRPr lang="en-US" altLang="zh-CN" sz="1800" b="0" i="0" kern="1200" dirty="0">
                        <a:solidFill>
                          <a:schemeClr val="dk1"/>
                        </a:solidFill>
                        <a:effectLst/>
                        <a:latin typeface="+mn-lt"/>
                        <a:ea typeface="+mn-ea"/>
                        <a:cs typeface="+mn-cs"/>
                      </a:endParaRPr>
                    </a:p>
                  </a:txBody>
                  <a:tcPr/>
                </a:tc>
                <a:tc>
                  <a:txBody>
                    <a:bodyPr/>
                    <a:lstStyle/>
                    <a:p>
                      <a:r>
                        <a:rPr lang="en-US" altLang="zh-CN" sz="1800" b="0" i="0" kern="1200" dirty="0" smtClean="0">
                          <a:solidFill>
                            <a:schemeClr val="dk1"/>
                          </a:solidFill>
                          <a:effectLst/>
                          <a:latin typeface="+mn-lt"/>
                          <a:ea typeface="+mn-ea"/>
                          <a:cs typeface="+mn-cs"/>
                        </a:rPr>
                        <a:t>7.163404e+05</a:t>
                      </a:r>
                      <a:endParaRPr lang="en-US" altLang="zh-C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279406342"/>
                  </a:ext>
                </a:extLst>
              </a:tr>
              <a:tr h="370840">
                <a:tc>
                  <a:txBody>
                    <a:bodyPr/>
                    <a:lstStyle/>
                    <a:p>
                      <a:pPr algn="ctr"/>
                      <a:r>
                        <a:rPr lang="en-US" altLang="zh-CN" dirty="0" smtClean="0"/>
                        <a:t>Freq6</a:t>
                      </a:r>
                      <a:endParaRPr lang="zh-CN" altLang="en-US" dirty="0"/>
                    </a:p>
                  </a:txBody>
                  <a:tcPr/>
                </a:tc>
                <a:tc>
                  <a:txBody>
                    <a:bodyPr/>
                    <a:lstStyle/>
                    <a:p>
                      <a:r>
                        <a:rPr lang="en-US" altLang="zh-CN" sz="1800" b="0" i="0" kern="1200" dirty="0" smtClean="0">
                          <a:solidFill>
                            <a:schemeClr val="dk1"/>
                          </a:solidFill>
                          <a:effectLst/>
                          <a:latin typeface="+mn-lt"/>
                          <a:ea typeface="+mn-ea"/>
                          <a:cs typeface="+mn-cs"/>
                        </a:rPr>
                        <a:t>9.17184e+05</a:t>
                      </a:r>
                      <a:endParaRPr lang="en-US" altLang="zh-CN" sz="1800" b="0" i="0" kern="1200" dirty="0">
                        <a:solidFill>
                          <a:schemeClr val="dk1"/>
                        </a:solidFill>
                        <a:effectLst/>
                        <a:latin typeface="+mn-lt"/>
                        <a:ea typeface="+mn-ea"/>
                        <a:cs typeface="+mn-cs"/>
                      </a:endParaRPr>
                    </a:p>
                  </a:txBody>
                  <a:tcPr/>
                </a:tc>
                <a:tc>
                  <a:txBody>
                    <a:bodyPr/>
                    <a:lstStyle/>
                    <a:p>
                      <a:r>
                        <a:rPr lang="en-US" altLang="zh-CN" sz="1800" b="0" i="0" kern="1200" dirty="0" smtClean="0">
                          <a:solidFill>
                            <a:schemeClr val="dk1"/>
                          </a:solidFill>
                          <a:effectLst/>
                          <a:latin typeface="+mn-lt"/>
                          <a:ea typeface="+mn-ea"/>
                          <a:cs typeface="+mn-cs"/>
                        </a:rPr>
                        <a:t>9.171836e+05</a:t>
                      </a:r>
                      <a:endParaRPr lang="en-US" altLang="zh-CN" sz="1800" b="0" i="0" kern="1200" dirty="0">
                        <a:solidFill>
                          <a:schemeClr val="dk1"/>
                        </a:solidFill>
                        <a:effectLst/>
                        <a:latin typeface="+mn-lt"/>
                        <a:ea typeface="+mn-ea"/>
                        <a:cs typeface="+mn-cs"/>
                      </a:endParaRPr>
                    </a:p>
                  </a:txBody>
                  <a:tcPr/>
                </a:tc>
                <a:extLst>
                  <a:ext uri="{0D108BD9-81ED-4DB2-BD59-A6C34878D82A}">
                    <a16:rowId xmlns:a16="http://schemas.microsoft.com/office/drawing/2014/main" val="95556564"/>
                  </a:ext>
                </a:extLst>
              </a:tr>
            </a:tbl>
          </a:graphicData>
        </a:graphic>
      </p:graphicFrame>
      <p:pic>
        <p:nvPicPr>
          <p:cNvPr id="12" name="图片 11"/>
          <p:cNvPicPr>
            <a:picLocks noChangeAspect="1"/>
          </p:cNvPicPr>
          <p:nvPr/>
        </p:nvPicPr>
        <p:blipFill>
          <a:blip r:embed="rId7"/>
          <a:stretch>
            <a:fillRect/>
          </a:stretch>
        </p:blipFill>
        <p:spPr>
          <a:xfrm>
            <a:off x="1612606" y="5586872"/>
            <a:ext cx="1404000" cy="1128970"/>
          </a:xfrm>
          <a:prstGeom prst="rect">
            <a:avLst/>
          </a:prstGeom>
        </p:spPr>
      </p:pic>
      <p:sp>
        <p:nvSpPr>
          <p:cNvPr id="15" name="矩形 14"/>
          <p:cNvSpPr/>
          <p:nvPr/>
        </p:nvSpPr>
        <p:spPr>
          <a:xfrm>
            <a:off x="3659588" y="5987019"/>
            <a:ext cx="4403770" cy="369332"/>
          </a:xfrm>
          <a:prstGeom prst="rect">
            <a:avLst/>
          </a:prstGeom>
        </p:spPr>
        <p:txBody>
          <a:bodyPr wrap="none">
            <a:spAutoFit/>
          </a:bodyPr>
          <a:lstStyle/>
          <a:p>
            <a:r>
              <a:rPr lang="zh-CN" altLang="en-US" dirty="0">
                <a:latin typeface="Arial" panose="020B0604020202020204" pitchFamily="34" charset="0"/>
                <a:ea typeface="黑体" panose="02010609060101010101" pitchFamily="49" charset="-122"/>
              </a:rPr>
              <a:t>注：协调质量阵比</a:t>
            </a:r>
            <a:r>
              <a:rPr lang="en-US" altLang="zh-CN" dirty="0" err="1">
                <a:latin typeface="Arial" panose="020B0604020202020204" pitchFamily="34" charset="0"/>
                <a:ea typeface="黑体" panose="02010609060101010101" pitchFamily="49" charset="-122"/>
              </a:rPr>
              <a:t>abaqus</a:t>
            </a:r>
            <a:r>
              <a:rPr lang="zh-CN" altLang="en-US" dirty="0">
                <a:latin typeface="Arial" panose="020B0604020202020204" pitchFamily="34" charset="0"/>
                <a:ea typeface="黑体" panose="02010609060101010101" pitchFamily="49" charset="-122"/>
              </a:rPr>
              <a:t>导出的质量阵小</a:t>
            </a:r>
          </a:p>
        </p:txBody>
      </p:sp>
      <p:sp>
        <p:nvSpPr>
          <p:cNvPr id="16" name="文本框 15"/>
          <p:cNvSpPr txBox="1"/>
          <p:nvPr/>
        </p:nvSpPr>
        <p:spPr>
          <a:xfrm>
            <a:off x="329241" y="1044579"/>
            <a:ext cx="3416320"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求解方法：带正交化的逆迭代法</a:t>
            </a:r>
            <a:endParaRPr lang="en-US" altLang="zh-CN" dirty="0" smtClean="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2786604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6" name="文本框 5"/>
              <p:cNvSpPr txBox="1"/>
              <p:nvPr/>
            </p:nvSpPr>
            <p:spPr>
              <a:xfrm>
                <a:off x="114984" y="849341"/>
                <a:ext cx="7440498" cy="923330"/>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载荷输入：可以选择输入两种载荷，正弦函数和分段线性</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时间积分：添加了模态叠加法、速度</a:t>
                </a:r>
                <a:r>
                  <a:rPr lang="en-US" altLang="zh-CN" dirty="0" err="1" smtClean="0">
                    <a:latin typeface="Arial" panose="020B0604020202020204" pitchFamily="34" charset="0"/>
                    <a:ea typeface="黑体" panose="02010609060101010101" pitchFamily="49" charset="-122"/>
                  </a:rPr>
                  <a:t>Verlet</a:t>
                </a:r>
                <a:r>
                  <a:rPr lang="zh-CN" altLang="en-US" dirty="0" smtClean="0">
                    <a:latin typeface="Arial" panose="020B0604020202020204" pitchFamily="34" charset="0"/>
                    <a:ea typeface="黑体" panose="02010609060101010101" pitchFamily="49" charset="-122"/>
                  </a:rPr>
                  <a:t>法、广义</a:t>
                </a:r>
                <a14:m>
                  <m:oMath xmlns:m="http://schemas.openxmlformats.org/officeDocument/2006/math">
                    <m:r>
                      <a:rPr lang="en-US" altLang="zh-CN" b="0" i="1" smtClean="0">
                        <a:latin typeface="Cambria Math" panose="02040503050406030204" pitchFamily="18" charset="0"/>
                        <a:ea typeface="黑体" panose="02010609060101010101" pitchFamily="49" charset="-122"/>
                      </a:rPr>
                      <m:t>𝛼</m:t>
                    </m:r>
                  </m:oMath>
                </a14:m>
                <a:r>
                  <a:rPr lang="zh-CN" altLang="en-US" dirty="0" smtClean="0">
                    <a:latin typeface="Arial" panose="020B0604020202020204" pitchFamily="34" charset="0"/>
                    <a:ea typeface="黑体" panose="02010609060101010101" pitchFamily="49" charset="-122"/>
                  </a:rPr>
                  <a:t>法和精细积分法</a:t>
                </a:r>
                <a:endParaRPr lang="zh-CN" altLang="en-US" dirty="0">
                  <a:latin typeface="Arial" panose="020B0604020202020204" pitchFamily="34" charset="0"/>
                  <a:ea typeface="黑体" panose="02010609060101010101" pitchFamily="49"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14984" y="849341"/>
                <a:ext cx="7440498" cy="923330"/>
              </a:xfrm>
              <a:prstGeom prst="rect">
                <a:avLst/>
              </a:prstGeom>
              <a:blipFill>
                <a:blip r:embed="rId3"/>
                <a:stretch>
                  <a:fillRect l="-574" b="-3947"/>
                </a:stretch>
              </a:blipFill>
              <a:ln>
                <a:noFill/>
              </a:ln>
            </p:spPr>
            <p:txBody>
              <a:bodyPr/>
              <a:lstStyle/>
              <a:p>
                <a:r>
                  <a:rPr lang="zh-CN" altLang="en-US">
                    <a:noFill/>
                  </a:rPr>
                  <a:t> </a:t>
                </a:r>
              </a:p>
            </p:txBody>
          </p:sp>
        </mc:Fallback>
      </mc:AlternateContent>
      <p:sp>
        <p:nvSpPr>
          <p:cNvPr id="8" name="文本框 3"/>
          <p:cNvSpPr txBox="1"/>
          <p:nvPr/>
        </p:nvSpPr>
        <p:spPr>
          <a:xfrm>
            <a:off x="329241" y="135672"/>
            <a:ext cx="5897388"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动力学基本求解模块</a:t>
            </a:r>
            <a:endParaRPr lang="zh-CN" altLang="en-US" sz="2400" b="1" dirty="0">
              <a:solidFill>
                <a:srgbClr val="7E2C8B"/>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4"/>
          <a:stretch>
            <a:fillRect/>
          </a:stretch>
        </p:blipFill>
        <p:spPr>
          <a:xfrm>
            <a:off x="114984" y="3046057"/>
            <a:ext cx="4247388" cy="2443111"/>
          </a:xfrm>
          <a:prstGeom prst="rect">
            <a:avLst/>
          </a:prstGeom>
        </p:spPr>
      </p:pic>
      <p:pic>
        <p:nvPicPr>
          <p:cNvPr id="11" name="图片 10"/>
          <p:cNvPicPr>
            <a:picLocks noChangeAspect="1"/>
          </p:cNvPicPr>
          <p:nvPr/>
        </p:nvPicPr>
        <p:blipFill>
          <a:blip r:embed="rId5"/>
          <a:stretch>
            <a:fillRect/>
          </a:stretch>
        </p:blipFill>
        <p:spPr>
          <a:xfrm>
            <a:off x="4719740" y="1586803"/>
            <a:ext cx="3328165" cy="2497517"/>
          </a:xfrm>
          <a:prstGeom prst="rect">
            <a:avLst/>
          </a:prstGeom>
        </p:spPr>
      </p:pic>
      <p:pic>
        <p:nvPicPr>
          <p:cNvPr id="20" name="图片 19"/>
          <p:cNvPicPr>
            <a:picLocks noChangeAspect="1"/>
          </p:cNvPicPr>
          <p:nvPr/>
        </p:nvPicPr>
        <p:blipFill>
          <a:blip r:embed="rId6"/>
          <a:stretch>
            <a:fillRect/>
          </a:stretch>
        </p:blipFill>
        <p:spPr>
          <a:xfrm>
            <a:off x="4719740" y="4228058"/>
            <a:ext cx="3361084" cy="2522220"/>
          </a:xfrm>
          <a:prstGeom prst="rect">
            <a:avLst/>
          </a:prstGeom>
        </p:spPr>
      </p:pic>
    </p:spTree>
    <p:extLst>
      <p:ext uri="{BB962C8B-B14F-4D97-AF65-F5344CB8AC3E}">
        <p14:creationId xmlns:p14="http://schemas.microsoft.com/office/powerpoint/2010/main" val="76605911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6" name="文本框 5"/>
          <p:cNvSpPr txBox="1"/>
          <p:nvPr/>
        </p:nvSpPr>
        <p:spPr>
          <a:xfrm>
            <a:off x="114984" y="849341"/>
            <a:ext cx="5012975" cy="872034"/>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基于</a:t>
            </a:r>
            <a:r>
              <a:rPr lang="en-US" altLang="zh-CN" dirty="0" err="1" smtClean="0">
                <a:latin typeface="Arial" panose="020B0604020202020204" pitchFamily="34" charset="0"/>
                <a:ea typeface="黑体" panose="02010609060101010101" pitchFamily="49" charset="-122"/>
              </a:rPr>
              <a:t>Talyor</a:t>
            </a:r>
            <a:r>
              <a:rPr lang="zh-CN" altLang="en-US" dirty="0" smtClean="0">
                <a:latin typeface="Arial" panose="020B0604020202020204" pitchFamily="34" charset="0"/>
                <a:ea typeface="黑体" panose="02010609060101010101" pitchFamily="49" charset="-122"/>
              </a:rPr>
              <a:t>级数近似的矩阵指数精细积分求解</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N=20,q=4</a:t>
            </a:r>
            <a:endParaRPr lang="zh-CN" altLang="en-US" dirty="0">
              <a:latin typeface="Arial" panose="020B0604020202020204" pitchFamily="34" charset="0"/>
              <a:ea typeface="黑体" panose="02010609060101010101" pitchFamily="49" charset="-122"/>
            </a:endParaRPr>
          </a:p>
        </p:txBody>
      </p:sp>
      <p:sp>
        <p:nvSpPr>
          <p:cNvPr id="8" name="文本框 3"/>
          <p:cNvSpPr txBox="1"/>
          <p:nvPr/>
        </p:nvSpPr>
        <p:spPr>
          <a:xfrm>
            <a:off x="329241" y="135672"/>
            <a:ext cx="5897388"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动力学基本求解模块</a:t>
            </a:r>
            <a:endParaRPr lang="zh-CN" altLang="en-US" sz="2400" b="1" dirty="0">
              <a:solidFill>
                <a:srgbClr val="7E2C8B"/>
              </a:solidFill>
              <a:latin typeface="黑体" panose="02010609060101010101" pitchFamily="49" charset="-122"/>
              <a:ea typeface="黑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07460699"/>
              </p:ext>
            </p:extLst>
          </p:nvPr>
        </p:nvGraphicFramePr>
        <p:xfrm>
          <a:off x="413922" y="1888750"/>
          <a:ext cx="3902075" cy="1579562"/>
        </p:xfrm>
        <a:graphic>
          <a:graphicData uri="http://schemas.openxmlformats.org/presentationml/2006/ole">
            <mc:AlternateContent xmlns:mc="http://schemas.openxmlformats.org/markup-compatibility/2006">
              <mc:Choice xmlns:v="urn:schemas-microsoft-com:vml" Requires="v">
                <p:oleObj spid="_x0000_s11048" name="Equation" r:id="rId4" imgW="2641320" imgH="1066680" progId="Equation.DSMT4">
                  <p:embed/>
                </p:oleObj>
              </mc:Choice>
              <mc:Fallback>
                <p:oleObj name="Equation" r:id="rId4" imgW="2641320" imgH="1066680" progId="Equation.DSMT4">
                  <p:embed/>
                  <p:pic>
                    <p:nvPicPr>
                      <p:cNvPr id="0" name=""/>
                      <p:cNvPicPr/>
                      <p:nvPr/>
                    </p:nvPicPr>
                    <p:blipFill>
                      <a:blip r:embed="rId5"/>
                      <a:stretch>
                        <a:fillRect/>
                      </a:stretch>
                    </p:blipFill>
                    <p:spPr>
                      <a:xfrm>
                        <a:off x="413922" y="1888750"/>
                        <a:ext cx="3902075" cy="1579562"/>
                      </a:xfrm>
                      <a:prstGeom prst="rect">
                        <a:avLst/>
                      </a:prstGeom>
                    </p:spPr>
                  </p:pic>
                </p:oleObj>
              </mc:Fallback>
            </mc:AlternateContent>
          </a:graphicData>
        </a:graphic>
      </p:graphicFrame>
      <p:grpSp>
        <p:nvGrpSpPr>
          <p:cNvPr id="4" name="组合 3"/>
          <p:cNvGrpSpPr/>
          <p:nvPr/>
        </p:nvGrpSpPr>
        <p:grpSpPr>
          <a:xfrm>
            <a:off x="6008153" y="1888750"/>
            <a:ext cx="2627642" cy="1442274"/>
            <a:chOff x="6038459" y="1940689"/>
            <a:chExt cx="2627642" cy="1442274"/>
          </a:xfrm>
        </p:grpSpPr>
        <p:grpSp>
          <p:nvGrpSpPr>
            <p:cNvPr id="7" name="组合 6"/>
            <p:cNvGrpSpPr/>
            <p:nvPr/>
          </p:nvGrpSpPr>
          <p:grpSpPr>
            <a:xfrm>
              <a:off x="6038459" y="1940689"/>
              <a:ext cx="2627642" cy="1126443"/>
              <a:chOff x="2037622" y="2506789"/>
              <a:chExt cx="2627642" cy="1126443"/>
            </a:xfrm>
          </p:grpSpPr>
          <p:sp>
            <p:nvSpPr>
              <p:cNvPr id="9" name="Rectangle 2"/>
              <p:cNvSpPr>
                <a:spLocks noChangeArrowheads="1"/>
              </p:cNvSpPr>
              <p:nvPr/>
            </p:nvSpPr>
            <p:spPr bwMode="auto">
              <a:xfrm>
                <a:off x="2037622" y="2506789"/>
                <a:ext cx="26276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iter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0;iter&lt;</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N;iter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152780705"/>
                  </p:ext>
                </p:extLst>
              </p:nvPr>
            </p:nvGraphicFramePr>
            <p:xfrm>
              <a:off x="2644775" y="2932113"/>
              <a:ext cx="1689100" cy="331787"/>
            </p:xfrm>
            <a:graphic>
              <a:graphicData uri="http://schemas.openxmlformats.org/presentationml/2006/ole">
                <mc:AlternateContent xmlns:mc="http://schemas.openxmlformats.org/markup-compatibility/2006">
                  <mc:Choice xmlns:v="urn:schemas-microsoft-com:vml" Requires="v">
                    <p:oleObj spid="_x0000_s11049" name="Equation" r:id="rId6" imgW="1155600" imgH="228600" progId="Equation.DSMT4">
                      <p:embed/>
                    </p:oleObj>
                  </mc:Choice>
                  <mc:Fallback>
                    <p:oleObj name="Equation" r:id="rId6" imgW="1155600" imgH="228600" progId="Equation.DSMT4">
                      <p:embed/>
                      <p:pic>
                        <p:nvPicPr>
                          <p:cNvPr id="7" name="对象 6"/>
                          <p:cNvPicPr>
                            <a:picLocks noChangeAspect="1" noChangeArrowheads="1"/>
                          </p:cNvPicPr>
                          <p:nvPr/>
                        </p:nvPicPr>
                        <p:blipFill>
                          <a:blip r:embed="rId7"/>
                          <a:srcRect/>
                          <a:stretch>
                            <a:fillRect/>
                          </a:stretch>
                        </p:blipFill>
                        <p:spPr bwMode="auto">
                          <a:xfrm>
                            <a:off x="2644775" y="2932113"/>
                            <a:ext cx="1689100" cy="331787"/>
                          </a:xfrm>
                          <a:prstGeom prst="rect">
                            <a:avLst/>
                          </a:prstGeom>
                          <a:noFill/>
                        </p:spPr>
                      </p:pic>
                    </p:oleObj>
                  </mc:Fallback>
                </mc:AlternateContent>
              </a:graphicData>
            </a:graphic>
          </p:graphicFrame>
          <p:sp>
            <p:nvSpPr>
              <p:cNvPr id="12" name="Rectangle 2"/>
              <p:cNvSpPr>
                <a:spLocks noChangeArrowheads="1"/>
              </p:cNvSpPr>
              <p:nvPr/>
            </p:nvSpPr>
            <p:spPr bwMode="auto">
              <a:xfrm>
                <a:off x="2037622" y="3263900"/>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end</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3583080472"/>
                </p:ext>
              </p:extLst>
            </p:nvPr>
          </p:nvGraphicFramePr>
          <p:xfrm>
            <a:off x="7197725" y="3067050"/>
            <a:ext cx="966788" cy="315913"/>
          </p:xfrm>
          <a:graphic>
            <a:graphicData uri="http://schemas.openxmlformats.org/presentationml/2006/ole">
              <mc:AlternateContent xmlns:mc="http://schemas.openxmlformats.org/markup-compatibility/2006">
                <mc:Choice xmlns:v="urn:schemas-microsoft-com:vml" Requires="v">
                  <p:oleObj spid="_x0000_s11050" name="Equation" r:id="rId8" imgW="698400" imgH="228600" progId="Equation.DSMT4">
                    <p:embed/>
                  </p:oleObj>
                </mc:Choice>
                <mc:Fallback>
                  <p:oleObj name="Equation" r:id="rId8" imgW="698400" imgH="228600" progId="Equation.DSMT4">
                    <p:embed/>
                    <p:pic>
                      <p:nvPicPr>
                        <p:cNvPr id="0" name=""/>
                        <p:cNvPicPr/>
                        <p:nvPr/>
                      </p:nvPicPr>
                      <p:blipFill>
                        <a:blip r:embed="rId9"/>
                        <a:stretch>
                          <a:fillRect/>
                        </a:stretch>
                      </p:blipFill>
                      <p:spPr>
                        <a:xfrm>
                          <a:off x="7197725" y="3067050"/>
                          <a:ext cx="966788" cy="315913"/>
                        </a:xfrm>
                        <a:prstGeom prst="rect">
                          <a:avLst/>
                        </a:prstGeom>
                      </p:spPr>
                    </p:pic>
                  </p:oleObj>
                </mc:Fallback>
              </mc:AlternateContent>
            </a:graphicData>
          </a:graphic>
        </p:graphicFrame>
      </p:grpSp>
      <p:sp>
        <p:nvSpPr>
          <p:cNvPr id="14" name="文本框 13"/>
          <p:cNvSpPr txBox="1"/>
          <p:nvPr/>
        </p:nvSpPr>
        <p:spPr>
          <a:xfrm>
            <a:off x="6883392" y="1179702"/>
            <a:ext cx="877163" cy="454035"/>
          </a:xfrm>
          <a:prstGeom prst="rect">
            <a:avLst/>
          </a:prstGeom>
          <a:noFill/>
          <a:ln>
            <a:noFill/>
          </a:ln>
        </p:spPr>
        <p:txBody>
          <a:bodyPr wrap="none" rtlCol="0">
            <a:spAutoFit/>
          </a:bodyPr>
          <a:lstStyle/>
          <a:p>
            <a:pPr>
              <a:lnSpc>
                <a:spcPct val="150000"/>
              </a:lnSpc>
            </a:pPr>
            <a:r>
              <a:rPr lang="zh-CN" altLang="en-US" dirty="0">
                <a:latin typeface="Arial" panose="020B0604020202020204" pitchFamily="34" charset="0"/>
                <a:ea typeface="黑体" panose="02010609060101010101" pitchFamily="49" charset="-122"/>
              </a:rPr>
              <a:t>伪代码</a:t>
            </a:r>
          </a:p>
        </p:txBody>
      </p:sp>
      <p:sp>
        <p:nvSpPr>
          <p:cNvPr id="15" name="文本框 14"/>
          <p:cNvSpPr txBox="1"/>
          <p:nvPr/>
        </p:nvSpPr>
        <p:spPr>
          <a:xfrm>
            <a:off x="114984" y="3839544"/>
            <a:ext cx="4499950" cy="454035"/>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en-US" altLang="zh-CN" dirty="0" smtClean="0">
                <a:latin typeface="Arial" panose="020B0604020202020204" pitchFamily="34" charset="0"/>
                <a:ea typeface="黑体" panose="02010609060101010101" pitchFamily="49" charset="-122"/>
              </a:rPr>
              <a:t>3</a:t>
            </a:r>
            <a:r>
              <a:rPr lang="zh-CN" altLang="en-US" dirty="0" smtClean="0">
                <a:latin typeface="Arial" panose="020B0604020202020204" pitchFamily="34" charset="0"/>
                <a:ea typeface="黑体" panose="02010609060101010101" pitchFamily="49" charset="-122"/>
              </a:rPr>
              <a:t>节点</a:t>
            </a:r>
            <a:r>
              <a:rPr lang="en-US" altLang="zh-CN" dirty="0" smtClean="0">
                <a:latin typeface="Arial" panose="020B0604020202020204" pitchFamily="34" charset="0"/>
                <a:ea typeface="黑体" panose="02010609060101010101" pitchFamily="49" charset="-122"/>
              </a:rPr>
              <a:t>Gauss</a:t>
            </a:r>
            <a:r>
              <a:rPr lang="zh-CN" altLang="en-US" dirty="0" smtClean="0">
                <a:latin typeface="Arial" panose="020B0604020202020204" pitchFamily="34" charset="0"/>
                <a:ea typeface="黑体" panose="02010609060101010101" pitchFamily="49" charset="-122"/>
              </a:rPr>
              <a:t>求积公式求解</a:t>
            </a:r>
            <a:r>
              <a:rPr lang="en-US" altLang="zh-CN" dirty="0">
                <a:latin typeface="Arial" panose="020B0604020202020204" pitchFamily="34" charset="0"/>
                <a:ea typeface="黑体" panose="02010609060101010101" pitchFamily="49" charset="-122"/>
              </a:rPr>
              <a:t>Duhamel</a:t>
            </a:r>
            <a:r>
              <a:rPr lang="zh-CN" altLang="en-US" dirty="0" smtClean="0">
                <a:latin typeface="Arial" panose="020B0604020202020204" pitchFamily="34" charset="0"/>
                <a:ea typeface="黑体" panose="02010609060101010101" pitchFamily="49" charset="-122"/>
              </a:rPr>
              <a:t>积分</a:t>
            </a:r>
            <a:endParaRPr lang="zh-CN" altLang="en-US" dirty="0">
              <a:latin typeface="Arial" panose="020B0604020202020204" pitchFamily="34" charset="0"/>
              <a:ea typeface="黑体" panose="02010609060101010101" pitchFamily="49" charset="-122"/>
            </a:endParaRPr>
          </a:p>
        </p:txBody>
      </p:sp>
      <p:sp>
        <p:nvSpPr>
          <p:cNvPr id="16" name="文本框 15"/>
          <p:cNvSpPr txBox="1"/>
          <p:nvPr/>
        </p:nvSpPr>
        <p:spPr>
          <a:xfrm>
            <a:off x="131640" y="3360748"/>
            <a:ext cx="9174306" cy="507831"/>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矩阵指数求解封装为函数：</a:t>
            </a:r>
            <a:r>
              <a:rPr lang="en-US" altLang="zh-CN"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T] = </a:t>
            </a:r>
            <a:r>
              <a:rPr lang="en-US" altLang="zh-CN" dirty="0" err="1">
                <a:latin typeface="Arial" panose="020B0604020202020204" pitchFamily="34" charset="0"/>
                <a:ea typeface="黑体" panose="02010609060101010101" pitchFamily="49" charset="-122"/>
              </a:rPr>
              <a:t>MatrixIndex</a:t>
            </a:r>
            <a:r>
              <a:rPr lang="en-US" altLang="zh-CN" dirty="0">
                <a:latin typeface="Arial" panose="020B0604020202020204" pitchFamily="34" charset="0"/>
                <a:ea typeface="黑体" panose="02010609060101010101" pitchFamily="49" charset="-122"/>
              </a:rPr>
              <a:t>(</a:t>
            </a:r>
            <a:r>
              <a:rPr lang="en-US" altLang="zh-CN" dirty="0" err="1">
                <a:latin typeface="Arial" panose="020B0604020202020204" pitchFamily="34" charset="0"/>
                <a:ea typeface="黑体" panose="02010609060101010101" pitchFamily="49" charset="-122"/>
              </a:rPr>
              <a:t>H,dert_t,N</a:t>
            </a:r>
            <a:r>
              <a:rPr lang="en-US" altLang="zh-CN" dirty="0" smtClean="0">
                <a:latin typeface="Arial" panose="020B0604020202020204" pitchFamily="34" charset="0"/>
                <a:ea typeface="黑体" panose="02010609060101010101" pitchFamily="49" charset="-122"/>
              </a:rPr>
              <a:t>)</a:t>
            </a:r>
            <a:r>
              <a:rPr lang="zh-CN" altLang="en-US" dirty="0" smtClean="0">
                <a:latin typeface="Arial" panose="020B0604020202020204" pitchFamily="34" charset="0"/>
                <a:ea typeface="黑体" panose="02010609060101010101" pitchFamily="49" charset="-122"/>
              </a:rPr>
              <a:t>，供求解</a:t>
            </a:r>
            <a:r>
              <a:rPr lang="en-US" altLang="zh-CN" dirty="0">
                <a:latin typeface="Arial" panose="020B0604020202020204" pitchFamily="34" charset="0"/>
                <a:ea typeface="黑体" panose="02010609060101010101" pitchFamily="49" charset="-122"/>
              </a:rPr>
              <a:t>Duhamel</a:t>
            </a:r>
            <a:r>
              <a:rPr lang="zh-CN" altLang="en-US" dirty="0" smtClean="0">
                <a:latin typeface="Arial" panose="020B0604020202020204" pitchFamily="34" charset="0"/>
                <a:ea typeface="黑体" panose="02010609060101010101" pitchFamily="49" charset="-122"/>
              </a:rPr>
              <a:t>积分使用</a:t>
            </a:r>
            <a:endParaRPr lang="zh-CN" altLang="en-US" dirty="0">
              <a:latin typeface="Arial" panose="020B0604020202020204" pitchFamily="34" charset="0"/>
              <a:ea typeface="黑体" panose="02010609060101010101" pitchFamily="49" charset="-122"/>
            </a:endParaRPr>
          </a:p>
        </p:txBody>
      </p:sp>
      <p:graphicFrame>
        <p:nvGraphicFramePr>
          <p:cNvPr id="17" name="对象 16"/>
          <p:cNvGraphicFramePr>
            <a:graphicFrameLocks noChangeAspect="1"/>
          </p:cNvGraphicFramePr>
          <p:nvPr>
            <p:extLst>
              <p:ext uri="{D42A27DB-BD31-4B8C-83A1-F6EECF244321}">
                <p14:modId xmlns:p14="http://schemas.microsoft.com/office/powerpoint/2010/main" val="1782332296"/>
              </p:ext>
            </p:extLst>
          </p:nvPr>
        </p:nvGraphicFramePr>
        <p:xfrm>
          <a:off x="2156362" y="4244154"/>
          <a:ext cx="5152570" cy="648896"/>
        </p:xfrm>
        <a:graphic>
          <a:graphicData uri="http://schemas.openxmlformats.org/presentationml/2006/ole">
            <mc:AlternateContent xmlns:mc="http://schemas.openxmlformats.org/markup-compatibility/2006">
              <mc:Choice xmlns:v="urn:schemas-microsoft-com:vml" Requires="v">
                <p:oleObj spid="_x0000_s11051" name="Equation" r:id="rId10" imgW="3390840" imgH="431640" progId="Equation.DSMT4">
                  <p:embed/>
                </p:oleObj>
              </mc:Choice>
              <mc:Fallback>
                <p:oleObj name="Equation" r:id="rId10" imgW="3390840" imgH="431640" progId="Equation.DSMT4">
                  <p:embed/>
                  <p:pic>
                    <p:nvPicPr>
                      <p:cNvPr id="3" name="对象 2"/>
                      <p:cNvPicPr>
                        <a:picLocks noChangeAspect="1" noChangeArrowheads="1"/>
                      </p:cNvPicPr>
                      <p:nvPr/>
                    </p:nvPicPr>
                    <p:blipFill>
                      <a:blip r:embed="rId11"/>
                      <a:srcRect/>
                      <a:stretch>
                        <a:fillRect/>
                      </a:stretch>
                    </p:blipFill>
                    <p:spPr bwMode="auto">
                      <a:xfrm>
                        <a:off x="2156362" y="4244154"/>
                        <a:ext cx="5152570" cy="648896"/>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2307230679"/>
              </p:ext>
            </p:extLst>
          </p:nvPr>
        </p:nvGraphicFramePr>
        <p:xfrm>
          <a:off x="3550431" y="4893050"/>
          <a:ext cx="1608001" cy="1526408"/>
        </p:xfrm>
        <a:graphic>
          <a:graphicData uri="http://schemas.openxmlformats.org/presentationml/2006/ole">
            <mc:AlternateContent xmlns:mc="http://schemas.openxmlformats.org/markup-compatibility/2006">
              <mc:Choice xmlns:v="urn:schemas-microsoft-com:vml" Requires="v">
                <p:oleObj spid="_x0000_s11052" name="Equation" r:id="rId12" imgW="1282779" imgH="1217217" progId="Equation.DSMT4">
                  <p:embed/>
                </p:oleObj>
              </mc:Choice>
              <mc:Fallback>
                <p:oleObj name="Equation" r:id="rId12" imgW="1282779" imgH="1217217" progId="Equation.DSMT4">
                  <p:embed/>
                  <p:pic>
                    <p:nvPicPr>
                      <p:cNvPr id="4" name="对象 3"/>
                      <p:cNvPicPr/>
                      <p:nvPr/>
                    </p:nvPicPr>
                    <p:blipFill>
                      <a:blip r:embed="rId13"/>
                      <a:stretch>
                        <a:fillRect/>
                      </a:stretch>
                    </p:blipFill>
                    <p:spPr>
                      <a:xfrm>
                        <a:off x="3550431" y="4893050"/>
                        <a:ext cx="1608001" cy="1526408"/>
                      </a:xfrm>
                      <a:prstGeom prst="rect">
                        <a:avLst/>
                      </a:prstGeom>
                    </p:spPr>
                  </p:pic>
                </p:oleObj>
              </mc:Fallback>
            </mc:AlternateContent>
          </a:graphicData>
        </a:graphic>
      </p:graphicFrame>
      <p:sp>
        <p:nvSpPr>
          <p:cNvPr id="19" name="文本框 18"/>
          <p:cNvSpPr txBox="1"/>
          <p:nvPr/>
        </p:nvSpPr>
        <p:spPr>
          <a:xfrm>
            <a:off x="104616" y="6254964"/>
            <a:ext cx="6891630" cy="507831"/>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Duhamel</a:t>
            </a:r>
            <a:r>
              <a:rPr lang="zh-CN" altLang="en-US" dirty="0" smtClean="0">
                <a:latin typeface="Arial" panose="020B0604020202020204" pitchFamily="34" charset="0"/>
                <a:ea typeface="黑体" panose="02010609060101010101" pitchFamily="49" charset="-122"/>
              </a:rPr>
              <a:t>积分求解封装为函数：</a:t>
            </a:r>
            <a:r>
              <a:rPr lang="en-US" altLang="zh-CN" dirty="0">
                <a:latin typeface="Arial" panose="020B0604020202020204" pitchFamily="34" charset="0"/>
                <a:ea typeface="黑体" panose="02010609060101010101" pitchFamily="49" charset="-122"/>
              </a:rPr>
              <a:t>[result] = </a:t>
            </a:r>
            <a:r>
              <a:rPr lang="en-US" altLang="zh-CN" dirty="0" err="1">
                <a:latin typeface="Arial" panose="020B0604020202020204" pitchFamily="34" charset="0"/>
                <a:ea typeface="黑体" panose="02010609060101010101" pitchFamily="49" charset="-122"/>
              </a:rPr>
              <a:t>integralGass</a:t>
            </a:r>
            <a:r>
              <a:rPr lang="en-US" altLang="zh-CN" dirty="0">
                <a:latin typeface="Arial" panose="020B0604020202020204" pitchFamily="34" charset="0"/>
                <a:ea typeface="黑体" panose="02010609060101010101" pitchFamily="49" charset="-122"/>
              </a:rPr>
              <a:t>(tk,tk1,H)</a:t>
            </a:r>
            <a:endParaRPr lang="zh-CN" altLang="en-US"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41484389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1" y="135672"/>
            <a:ext cx="5897388"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算法提速模块</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3935693"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利用非齐次项结构特点减少计算量</a:t>
            </a:r>
            <a:endParaRPr lang="zh-CN" altLang="en-US" dirty="0">
              <a:latin typeface="Arial" panose="020B0604020202020204" pitchFamily="34" charset="0"/>
              <a:ea typeface="黑体" panose="02010609060101010101" pitchFamily="49" charset="-122"/>
            </a:endParaRPr>
          </a:p>
        </p:txBody>
      </p:sp>
      <p:sp>
        <p:nvSpPr>
          <p:cNvPr id="19" name="文本框 18"/>
          <p:cNvSpPr txBox="1"/>
          <p:nvPr/>
        </p:nvSpPr>
        <p:spPr>
          <a:xfrm>
            <a:off x="0" y="1369343"/>
            <a:ext cx="9238426" cy="923330"/>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通过函数</a:t>
            </a:r>
            <a:r>
              <a:rPr lang="en-US" altLang="zh-CN" dirty="0" err="1" smtClean="0">
                <a:latin typeface="Arial" panose="020B0604020202020204" pitchFamily="34" charset="0"/>
                <a:ea typeface="黑体" panose="02010609060101010101" pitchFamily="49" charset="-122"/>
              </a:rPr>
              <a:t>find_unzero</a:t>
            </a:r>
            <a:r>
              <a:rPr lang="en-US" altLang="zh-CN" dirty="0" smtClean="0">
                <a:latin typeface="Arial" panose="020B0604020202020204" pitchFamily="34" charset="0"/>
                <a:ea typeface="黑体" panose="02010609060101010101" pitchFamily="49" charset="-122"/>
              </a:rPr>
              <a:t>(R)</a:t>
            </a:r>
            <a:r>
              <a:rPr lang="zh-CN" altLang="en-US" dirty="0" smtClean="0">
                <a:latin typeface="Arial" panose="020B0604020202020204" pitchFamily="34" charset="0"/>
                <a:ea typeface="黑体" panose="02010609060101010101" pitchFamily="49" charset="-122"/>
              </a:rPr>
              <a:t>返回载荷向量</a:t>
            </a:r>
            <a:r>
              <a:rPr lang="en-US" altLang="zh-CN" dirty="0" smtClean="0">
                <a:latin typeface="Arial" panose="020B0604020202020204" pitchFamily="34" charset="0"/>
                <a:ea typeface="黑体" panose="02010609060101010101" pitchFamily="49" charset="-122"/>
              </a:rPr>
              <a:t>R</a:t>
            </a:r>
            <a:r>
              <a:rPr lang="zh-CN" altLang="en-US" dirty="0" smtClean="0">
                <a:latin typeface="Arial" panose="020B0604020202020204" pitchFamily="34" charset="0"/>
                <a:ea typeface="黑体" panose="02010609060101010101" pitchFamily="49" charset="-122"/>
              </a:rPr>
              <a:t>的第一个非零元行号：</a:t>
            </a:r>
            <a:r>
              <a:rPr lang="en-US" altLang="zh-CN" dirty="0" smtClean="0">
                <a:latin typeface="Arial" panose="020B0604020202020204" pitchFamily="34" charset="0"/>
                <a:ea typeface="黑体" panose="02010609060101010101" pitchFamily="49" charset="-122"/>
              </a:rPr>
              <a:t>flag = </a:t>
            </a:r>
            <a:r>
              <a:rPr lang="en-US" altLang="zh-CN" dirty="0" err="1">
                <a:latin typeface="Arial" panose="020B0604020202020204" pitchFamily="34" charset="0"/>
                <a:ea typeface="黑体" panose="02010609060101010101" pitchFamily="49" charset="-122"/>
              </a:rPr>
              <a:t>find_unzero</a:t>
            </a:r>
            <a:r>
              <a:rPr lang="en-US" altLang="zh-CN" dirty="0">
                <a:latin typeface="Arial" panose="020B0604020202020204" pitchFamily="34" charset="0"/>
                <a:ea typeface="黑体" panose="02010609060101010101" pitchFamily="49" charset="-122"/>
              </a:rPr>
              <a:t>(R) </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只</a:t>
            </a:r>
            <a:r>
              <a:rPr lang="zh-CN" altLang="en-US" dirty="0" smtClean="0">
                <a:latin typeface="Arial" panose="020B0604020202020204" pitchFamily="34" charset="0"/>
                <a:ea typeface="黑体" panose="02010609060101010101" pitchFamily="49" charset="-122"/>
              </a:rPr>
              <a:t>计算降阶的矩阵指数</a:t>
            </a:r>
            <a:r>
              <a:rPr lang="en-US" altLang="zh-CN" dirty="0" smtClean="0">
                <a:latin typeface="Arial" panose="020B0604020202020204" pitchFamily="34" charset="0"/>
                <a:ea typeface="黑体" panose="02010609060101010101" pitchFamily="49" charset="-122"/>
              </a:rPr>
              <a:t>T(: ,flag : 2*n)</a:t>
            </a:r>
            <a:r>
              <a:rPr lang="zh-CN" altLang="en-US" dirty="0" smtClean="0">
                <a:latin typeface="Arial" panose="020B0604020202020204" pitchFamily="34" charset="0"/>
                <a:ea typeface="黑体" panose="02010609060101010101" pitchFamily="49" charset="-122"/>
              </a:rPr>
              <a:t>和降阶载荷向量</a:t>
            </a:r>
            <a:r>
              <a:rPr lang="en-US" altLang="zh-CN" dirty="0" smtClean="0">
                <a:latin typeface="Arial" panose="020B0604020202020204" pitchFamily="34" charset="0"/>
                <a:ea typeface="黑体" panose="02010609060101010101" pitchFamily="49" charset="-122"/>
              </a:rPr>
              <a:t>R(flag : 2*n,:)</a:t>
            </a:r>
            <a:r>
              <a:rPr lang="zh-CN" altLang="en-US" dirty="0" smtClean="0">
                <a:latin typeface="Arial" panose="020B0604020202020204" pitchFamily="34" charset="0"/>
                <a:ea typeface="黑体" panose="02010609060101010101" pitchFamily="49" charset="-122"/>
              </a:rPr>
              <a:t>的乘积</a:t>
            </a:r>
            <a:endParaRPr lang="en-US" altLang="zh-CN" dirty="0" smtClean="0">
              <a:latin typeface="Arial" panose="020B0604020202020204" pitchFamily="34" charset="0"/>
              <a:ea typeface="黑体" panose="02010609060101010101" pitchFamily="49" charset="-122"/>
            </a:endParaRPr>
          </a:p>
        </p:txBody>
      </p:sp>
      <p:sp>
        <p:nvSpPr>
          <p:cNvPr id="20" name="文本框 19"/>
          <p:cNvSpPr txBox="1"/>
          <p:nvPr/>
        </p:nvSpPr>
        <p:spPr>
          <a:xfrm>
            <a:off x="2507697" y="2371822"/>
            <a:ext cx="4068422" cy="507831"/>
          </a:xfrm>
          <a:prstGeom prst="rect">
            <a:avLst/>
          </a:prstGeom>
          <a:noFill/>
          <a:ln>
            <a:noFill/>
          </a:ln>
        </p:spPr>
        <p:txBody>
          <a:bodyPr wrap="none" rtlCol="0">
            <a:spAutoFit/>
          </a:bodyPr>
          <a:lstStyle/>
          <a:p>
            <a:pPr algn="ctr">
              <a:lnSpc>
                <a:spcPct val="150000"/>
              </a:lnSpc>
            </a:pPr>
            <a:r>
              <a:rPr lang="en-US" altLang="zh-CN" dirty="0" smtClean="0">
                <a:latin typeface="Arial" panose="020B0604020202020204" pitchFamily="34" charset="0"/>
                <a:ea typeface="黑体" panose="02010609060101010101" pitchFamily="49" charset="-122"/>
              </a:rPr>
              <a:t>T * R =  T</a:t>
            </a:r>
            <a:r>
              <a:rPr lang="en-US" altLang="zh-CN" dirty="0">
                <a:latin typeface="Arial" panose="020B0604020202020204" pitchFamily="34" charset="0"/>
                <a:ea typeface="黑体" panose="02010609060101010101" pitchFamily="49" charset="-122"/>
              </a:rPr>
              <a:t>(: ,flag : 2*n</a:t>
            </a:r>
            <a:r>
              <a:rPr lang="en-US" altLang="zh-CN" dirty="0" smtClean="0">
                <a:latin typeface="Arial" panose="020B0604020202020204" pitchFamily="34" charset="0"/>
                <a:ea typeface="黑体" panose="02010609060101010101" pitchFamily="49" charset="-122"/>
              </a:rPr>
              <a:t>) *  R(flag </a:t>
            </a:r>
            <a:r>
              <a:rPr lang="en-US" altLang="zh-CN" dirty="0">
                <a:latin typeface="Arial" panose="020B0604020202020204" pitchFamily="34" charset="0"/>
                <a:ea typeface="黑体" panose="02010609060101010101" pitchFamily="49" charset="-122"/>
              </a:rPr>
              <a:t>: 2*n,:)</a:t>
            </a:r>
            <a:endParaRPr lang="en-US" altLang="zh-CN" dirty="0" smtClean="0">
              <a:latin typeface="Arial" panose="020B0604020202020204" pitchFamily="34" charset="0"/>
              <a:ea typeface="黑体" panose="02010609060101010101" pitchFamily="49" charset="-122"/>
            </a:endParaRPr>
          </a:p>
        </p:txBody>
      </p:sp>
      <p:sp>
        <p:nvSpPr>
          <p:cNvPr id="27" name="文本框 26"/>
          <p:cNvSpPr txBox="1"/>
          <p:nvPr/>
        </p:nvSpPr>
        <p:spPr>
          <a:xfrm>
            <a:off x="329241" y="3174164"/>
            <a:ext cx="1165704" cy="454035"/>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伪代码</a:t>
            </a:r>
          </a:p>
        </p:txBody>
      </p:sp>
      <p:grpSp>
        <p:nvGrpSpPr>
          <p:cNvPr id="11" name="组合 10"/>
          <p:cNvGrpSpPr/>
          <p:nvPr/>
        </p:nvGrpSpPr>
        <p:grpSpPr>
          <a:xfrm>
            <a:off x="1691342" y="3822053"/>
            <a:ext cx="5241500" cy="1520192"/>
            <a:chOff x="1386542" y="4222647"/>
            <a:chExt cx="5241500" cy="1520192"/>
          </a:xfrm>
        </p:grpSpPr>
        <p:grpSp>
          <p:nvGrpSpPr>
            <p:cNvPr id="22" name="组合 21"/>
            <p:cNvGrpSpPr/>
            <p:nvPr/>
          </p:nvGrpSpPr>
          <p:grpSpPr>
            <a:xfrm>
              <a:off x="1386542" y="4222647"/>
              <a:ext cx="2706190" cy="1520192"/>
              <a:chOff x="2037622" y="2506789"/>
              <a:chExt cx="2706190" cy="1520192"/>
            </a:xfrm>
          </p:grpSpPr>
          <p:sp>
            <p:nvSpPr>
              <p:cNvPr id="24" name="Rectangle 2"/>
              <p:cNvSpPr>
                <a:spLocks noChangeArrowheads="1"/>
              </p:cNvSpPr>
              <p:nvPr/>
            </p:nvSpPr>
            <p:spPr bwMode="auto">
              <a:xfrm>
                <a:off x="2037622" y="2506789"/>
                <a:ext cx="27061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iter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1;iter&lt;=3;iter++)</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6" name="Rectangle 2"/>
              <p:cNvSpPr>
                <a:spLocks noChangeArrowheads="1"/>
              </p:cNvSpPr>
              <p:nvPr/>
            </p:nvSpPr>
            <p:spPr bwMode="auto">
              <a:xfrm>
                <a:off x="2037622" y="3657649"/>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end</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pSp>
        <p:sp>
          <p:nvSpPr>
            <p:cNvPr id="28" name="Rectangle 2"/>
            <p:cNvSpPr>
              <a:spLocks noChangeArrowheads="1"/>
            </p:cNvSpPr>
            <p:nvPr/>
          </p:nvSpPr>
          <p:spPr bwMode="auto">
            <a:xfrm>
              <a:off x="1904633" y="4939292"/>
              <a:ext cx="472340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dirty="0">
                  <a:latin typeface="Times New Roman" panose="02020603050405020304" pitchFamily="18" charset="0"/>
                  <a:ea typeface="宋体" panose="02010600030101010101" pitchFamily="2" charset="-122"/>
                  <a:cs typeface="Times New Roman" panose="02020603050405020304" pitchFamily="18" charset="0"/>
                </a:rPr>
                <a:t>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esult = result + </a:t>
              </a:r>
              <a:r>
                <a:rPr lang="pt-BR" altLang="zh-CN" dirty="0">
                  <a:latin typeface="Times New Roman" panose="02020603050405020304" pitchFamily="18" charset="0"/>
                  <a:ea typeface="宋体" panose="02010600030101010101" pitchFamily="2" charset="-122"/>
                  <a:cs typeface="Times New Roman" panose="02020603050405020304" pitchFamily="18" charset="0"/>
                </a:rPr>
                <a:t>T(: ,flag : 2*n) *  R(flag : 2*n</a:t>
              </a:r>
              <a:r>
                <a:rPr lang="pt-BR" altLang="zh-CN" dirty="0" smtClean="0">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sp>
          <p:nvSpPr>
            <p:cNvPr id="29" name="Rectangle 2"/>
            <p:cNvSpPr>
              <a:spLocks noChangeArrowheads="1"/>
            </p:cNvSpPr>
            <p:nvPr/>
          </p:nvSpPr>
          <p:spPr bwMode="auto">
            <a:xfrm>
              <a:off x="1912970" y="4624961"/>
              <a:ext cx="24945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flag</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find_unzero</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(R(t));</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5938070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1" y="135672"/>
            <a:ext cx="5897388"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算法提速模块</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3384260"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利用</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为稀疏矩阵减小计算量</a:t>
            </a:r>
            <a:endParaRPr lang="zh-CN" altLang="en-US" dirty="0">
              <a:latin typeface="Arial" panose="020B0604020202020204" pitchFamily="34" charset="0"/>
              <a:ea typeface="黑体" panose="02010609060101010101" pitchFamily="49" charset="-122"/>
            </a:endParaRPr>
          </a:p>
        </p:txBody>
      </p:sp>
      <p:sp>
        <p:nvSpPr>
          <p:cNvPr id="19" name="文本框 18"/>
          <p:cNvSpPr txBox="1"/>
          <p:nvPr/>
        </p:nvSpPr>
        <p:spPr>
          <a:xfrm>
            <a:off x="329241" y="1289932"/>
            <a:ext cx="5262979" cy="3831818"/>
          </a:xfrm>
          <a:prstGeom prst="rect">
            <a:avLst/>
          </a:prstGeom>
          <a:noFill/>
          <a:ln>
            <a:noFill/>
          </a:ln>
        </p:spPr>
        <p:txBody>
          <a:bodyPr wrap="none" rtlCol="0">
            <a:spAutoFit/>
          </a:bodyPr>
          <a:lstStyle/>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）由于</a:t>
            </a:r>
            <a:r>
              <a:rPr lang="en-US" altLang="zh-CN" dirty="0">
                <a:latin typeface="Arial" panose="020B0604020202020204" pitchFamily="34" charset="0"/>
                <a:ea typeface="黑体" panose="02010609060101010101" pitchFamily="49" charset="-122"/>
              </a:rPr>
              <a:t>H</a:t>
            </a:r>
            <a:r>
              <a:rPr lang="zh-CN" altLang="en-US" dirty="0">
                <a:latin typeface="Arial" panose="020B0604020202020204" pitchFamily="34" charset="0"/>
                <a:ea typeface="黑体" panose="02010609060101010101" pitchFamily="49" charset="-122"/>
              </a:rPr>
              <a:t>为稀疏矩阵，将</a:t>
            </a:r>
            <a:r>
              <a:rPr lang="en-US" altLang="zh-CN" dirty="0">
                <a:latin typeface="Arial" panose="020B0604020202020204" pitchFamily="34" charset="0"/>
                <a:ea typeface="黑体" panose="02010609060101010101" pitchFamily="49" charset="-122"/>
              </a:rPr>
              <a:t>H</a:t>
            </a:r>
            <a:r>
              <a:rPr lang="zh-CN" altLang="en-US" dirty="0">
                <a:latin typeface="Arial" panose="020B0604020202020204" pitchFamily="34" charset="0"/>
                <a:ea typeface="黑体" panose="02010609060101010101" pitchFamily="49" charset="-122"/>
              </a:rPr>
              <a:t>按照稀疏矩阵存储</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）计算</a:t>
            </a:r>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3</a:t>
            </a:r>
            <a:r>
              <a:rPr lang="zh-CN" altLang="en-US" dirty="0" smtClean="0">
                <a:latin typeface="Arial" panose="020B0604020202020204" pitchFamily="34" charset="0"/>
                <a:ea typeface="黑体" panose="02010609060101010101" pitchFamily="49" charset="-122"/>
              </a:rPr>
              <a:t>）将</a:t>
            </a:r>
            <a:r>
              <a:rPr lang="en-US" altLang="zh-CN" dirty="0">
                <a:latin typeface="Arial" panose="020B0604020202020204" pitchFamily="34" charset="0"/>
                <a:ea typeface="黑体" panose="02010609060101010101" pitchFamily="49" charset="-122"/>
              </a:rPr>
              <a:t>Ta</a:t>
            </a:r>
            <a:r>
              <a:rPr lang="zh-CN" altLang="en-US" dirty="0">
                <a:latin typeface="Arial" panose="020B0604020202020204" pitchFamily="34" charset="0"/>
                <a:ea typeface="黑体" panose="02010609060101010101" pitchFamily="49" charset="-122"/>
              </a:rPr>
              <a:t>矩阵稀疏</a:t>
            </a:r>
            <a:r>
              <a:rPr lang="zh-CN" altLang="en-US" dirty="0" smtClean="0">
                <a:latin typeface="Arial" panose="020B0604020202020204" pitchFamily="34" charset="0"/>
                <a:ea typeface="黑体" panose="02010609060101010101" pitchFamily="49" charset="-122"/>
              </a:rPr>
              <a:t>化</a:t>
            </a:r>
            <a:endParaRPr lang="en-US" altLang="zh-CN" dirty="0" smtClean="0">
              <a:latin typeface="Arial" panose="020B0604020202020204" pitchFamily="34" charset="0"/>
              <a:ea typeface="黑体" panose="02010609060101010101" pitchFamily="49" charset="-122"/>
            </a:endParaRPr>
          </a:p>
          <a:p>
            <a:pPr lvl="0">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4</a:t>
            </a:r>
            <a:r>
              <a:rPr lang="zh-CN" altLang="en-US" dirty="0" smtClean="0">
                <a:latin typeface="Arial" panose="020B0604020202020204" pitchFamily="34" charset="0"/>
                <a:ea typeface="黑体" panose="02010609060101010101" pitchFamily="49" charset="-122"/>
              </a:rPr>
              <a:t>）</a:t>
            </a:r>
            <a:r>
              <a:rPr lang="zh-CN" altLang="zh-CN" dirty="0">
                <a:latin typeface="Arial" panose="020B0604020202020204" pitchFamily="34" charset="0"/>
                <a:ea typeface="黑体" panose="02010609060101010101" pitchFamily="49" charset="-122"/>
              </a:rPr>
              <a:t>执行如下语句，即</a:t>
            </a:r>
          </a:p>
          <a:p>
            <a:pPr>
              <a:lnSpc>
                <a:spcPct val="150000"/>
              </a:lnSpc>
            </a:pPr>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for </a:t>
            </a:r>
            <a:r>
              <a:rPr lang="en-US" altLang="zh-CN" dirty="0" err="1">
                <a:latin typeface="Arial" panose="020B0604020202020204" pitchFamily="34" charset="0"/>
                <a:ea typeface="黑体" panose="02010609060101010101" pitchFamily="49" charset="-122"/>
              </a:rPr>
              <a:t>iter</a:t>
            </a:r>
            <a:r>
              <a:rPr lang="en-US" altLang="zh-CN" dirty="0">
                <a:latin typeface="Arial" panose="020B0604020202020204" pitchFamily="34" charset="0"/>
                <a:ea typeface="黑体" panose="02010609060101010101" pitchFamily="49" charset="-122"/>
              </a:rPr>
              <a:t> =1</a:t>
            </a:r>
            <a:r>
              <a:rPr lang="zh-CN" altLang="zh-CN"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N</a:t>
            </a:r>
            <a:endParaRPr lang="zh-CN" altLang="zh-CN" dirty="0">
              <a:latin typeface="Arial" panose="020B0604020202020204" pitchFamily="34" charset="0"/>
              <a:ea typeface="黑体" panose="02010609060101010101" pitchFamily="49" charset="-122"/>
            </a:endParaRPr>
          </a:p>
          <a:p>
            <a:pPr>
              <a:lnSpc>
                <a:spcPct val="150000"/>
              </a:lnSpc>
            </a:pPr>
            <a:r>
              <a:rPr lang="en-US" altLang="zh-CN" dirty="0">
                <a:latin typeface="Arial" panose="020B0604020202020204" pitchFamily="34" charset="0"/>
                <a:ea typeface="黑体" panose="02010609060101010101" pitchFamily="49" charset="-122"/>
              </a:rPr>
              <a:t>                          Ta = Ta*</a:t>
            </a:r>
            <a:r>
              <a:rPr lang="zh-CN" altLang="zh-CN"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Ta+2*I</a:t>
            </a:r>
            <a:r>
              <a:rPr lang="zh-CN" altLang="zh-CN" dirty="0" smtClean="0">
                <a:latin typeface="Arial" panose="020B0604020202020204" pitchFamily="34" charset="0"/>
                <a:ea typeface="黑体" panose="02010609060101010101" pitchFamily="49" charset="-122"/>
              </a:rPr>
              <a:t>）</a:t>
            </a:r>
            <a:r>
              <a:rPr lang="zh-CN" altLang="en-US" dirty="0" smtClean="0">
                <a:latin typeface="Arial" panose="020B0604020202020204" pitchFamily="34" charset="0"/>
                <a:ea typeface="黑体" panose="02010609060101010101" pitchFamily="49" charset="-122"/>
              </a:rPr>
              <a:t>；</a:t>
            </a:r>
            <a:endParaRPr lang="zh-CN" altLang="zh-CN" dirty="0">
              <a:latin typeface="Arial" panose="020B0604020202020204" pitchFamily="34" charset="0"/>
              <a:ea typeface="黑体" panose="02010609060101010101" pitchFamily="49" charset="-122"/>
            </a:endParaRPr>
          </a:p>
          <a:p>
            <a:pPr>
              <a:lnSpc>
                <a:spcPct val="150000"/>
              </a:lnSpc>
            </a:pPr>
            <a:r>
              <a:rPr lang="en-US" altLang="zh-CN" dirty="0">
                <a:latin typeface="Arial" panose="020B0604020202020204" pitchFamily="34" charset="0"/>
                <a:ea typeface="黑体" panose="02010609060101010101" pitchFamily="49" charset="-122"/>
              </a:rPr>
              <a:t>                          </a:t>
            </a:r>
            <a:r>
              <a:rPr lang="zh-CN" altLang="zh-CN" dirty="0">
                <a:latin typeface="Arial" panose="020B0604020202020204" pitchFamily="34" charset="0"/>
                <a:ea typeface="黑体" panose="02010609060101010101" pitchFamily="49" charset="-122"/>
              </a:rPr>
              <a:t>将</a:t>
            </a:r>
            <a:r>
              <a:rPr lang="en-US" altLang="zh-CN" dirty="0">
                <a:latin typeface="Arial" panose="020B0604020202020204" pitchFamily="34" charset="0"/>
                <a:ea typeface="黑体" panose="02010609060101010101" pitchFamily="49" charset="-122"/>
              </a:rPr>
              <a:t>Ta</a:t>
            </a:r>
            <a:r>
              <a:rPr lang="zh-CN" altLang="zh-CN" dirty="0">
                <a:latin typeface="Arial" panose="020B0604020202020204" pitchFamily="34" charset="0"/>
                <a:ea typeface="黑体" panose="02010609060101010101" pitchFamily="49" charset="-122"/>
              </a:rPr>
              <a:t>稀疏化；</a:t>
            </a:r>
          </a:p>
          <a:p>
            <a:pPr>
              <a:lnSpc>
                <a:spcPct val="150000"/>
              </a:lnSpc>
            </a:pPr>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end</a:t>
            </a:r>
            <a:endParaRPr lang="zh-CN" altLang="zh-CN" dirty="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5</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Ta = </a:t>
            </a:r>
            <a:r>
              <a:rPr lang="en-US" altLang="zh-CN" dirty="0" err="1" smtClean="0">
                <a:latin typeface="Arial" panose="020B0604020202020204" pitchFamily="34" charset="0"/>
                <a:ea typeface="黑体" panose="02010609060101010101" pitchFamily="49" charset="-122"/>
              </a:rPr>
              <a:t>Ta+I</a:t>
            </a:r>
            <a:r>
              <a:rPr lang="en-US" altLang="zh-CN" dirty="0" smtClean="0">
                <a:latin typeface="Arial" panose="020B0604020202020204" pitchFamily="34" charset="0"/>
                <a:ea typeface="黑体" panose="02010609060101010101" pitchFamily="49" charset="-122"/>
              </a:rPr>
              <a:t>;</a:t>
            </a:r>
          </a:p>
        </p:txBody>
      </p:sp>
      <p:sp>
        <p:nvSpPr>
          <p:cNvPr id="21" name="文本框 20"/>
          <p:cNvSpPr txBox="1"/>
          <p:nvPr/>
        </p:nvSpPr>
        <p:spPr>
          <a:xfrm>
            <a:off x="400595" y="5067954"/>
            <a:ext cx="6487738" cy="923330"/>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为了提高计算效率，必须使用稀疏矩阵的专用乘法算法；</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由于</a:t>
            </a:r>
            <a:r>
              <a:rPr lang="en-US" altLang="zh-CN" dirty="0" smtClean="0">
                <a:latin typeface="Arial" panose="020B0604020202020204" pitchFamily="34" charset="0"/>
                <a:ea typeface="黑体" panose="02010609060101010101" pitchFamily="49" charset="-122"/>
              </a:rPr>
              <a:t>Ta</a:t>
            </a:r>
            <a:r>
              <a:rPr lang="zh-CN" altLang="en-US" dirty="0" smtClean="0">
                <a:latin typeface="Arial" panose="020B0604020202020204" pitchFamily="34" charset="0"/>
                <a:ea typeface="黑体" panose="02010609060101010101" pitchFamily="49" charset="-122"/>
              </a:rPr>
              <a:t>各部分的物理意义不同，因此稀疏化需要分块进行；</a:t>
            </a:r>
            <a:endParaRPr lang="en-US" altLang="zh-CN" dirty="0" smtClean="0">
              <a:latin typeface="Arial" panose="020B0604020202020204" pitchFamily="34" charset="0"/>
              <a:ea typeface="黑体" panose="02010609060101010101" pitchFamily="49" charset="-122"/>
            </a:endParaRPr>
          </a:p>
        </p:txBody>
      </p:sp>
      <p:sp>
        <p:nvSpPr>
          <p:cNvPr id="2" name="Rectangle 2"/>
          <p:cNvSpPr>
            <a:spLocks noChangeArrowheads="1"/>
          </p:cNvSpPr>
          <p:nvPr/>
        </p:nvSpPr>
        <p:spPr bwMode="auto">
          <a:xfrm>
            <a:off x="3172070" y="2680681"/>
            <a:ext cx="105607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348404952"/>
              </p:ext>
            </p:extLst>
          </p:nvPr>
        </p:nvGraphicFramePr>
        <p:xfrm>
          <a:off x="1541415" y="1678184"/>
          <a:ext cx="3444242" cy="556124"/>
        </p:xfrm>
        <a:graphic>
          <a:graphicData uri="http://schemas.openxmlformats.org/presentationml/2006/ole">
            <mc:AlternateContent xmlns:mc="http://schemas.openxmlformats.org/markup-compatibility/2006">
              <mc:Choice xmlns:v="urn:schemas-microsoft-com:vml" Requires="v">
                <p:oleObj spid="_x0000_s12434" name="Equation" r:id="rId4" imgW="2641600" imgH="419100" progId="Equation.DSMT4">
                  <p:embed/>
                </p:oleObj>
              </mc:Choice>
              <mc:Fallback>
                <p:oleObj name="Equation" r:id="rId4" imgW="2641600" imgH="4191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1415" y="1678184"/>
                        <a:ext cx="3444242" cy="556124"/>
                      </a:xfrm>
                      <a:prstGeom prst="rect">
                        <a:avLst/>
                      </a:prstGeom>
                      <a:noFill/>
                    </p:spPr>
                  </p:pic>
                </p:oleObj>
              </mc:Fallback>
            </mc:AlternateContent>
          </a:graphicData>
        </a:graphic>
      </p:graphicFrame>
    </p:spTree>
    <p:extLst>
      <p:ext uri="{BB962C8B-B14F-4D97-AF65-F5344CB8AC3E}">
        <p14:creationId xmlns:p14="http://schemas.microsoft.com/office/powerpoint/2010/main" val="308975035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1" y="135672"/>
            <a:ext cx="5897388"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算法提速模块</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1999265"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矩阵稀疏算法</a:t>
            </a:r>
            <a:endParaRPr lang="zh-CN" altLang="en-US" dirty="0">
              <a:latin typeface="Arial" panose="020B0604020202020204" pitchFamily="34" charset="0"/>
              <a:ea typeface="黑体" panose="02010609060101010101" pitchFamily="49" charset="-122"/>
            </a:endParaRPr>
          </a:p>
        </p:txBody>
      </p:sp>
      <p:sp>
        <p:nvSpPr>
          <p:cNvPr id="2" name="Rectangle 2"/>
          <p:cNvSpPr>
            <a:spLocks noChangeArrowheads="1"/>
          </p:cNvSpPr>
          <p:nvPr/>
        </p:nvSpPr>
        <p:spPr bwMode="auto">
          <a:xfrm>
            <a:off x="3172070" y="2680681"/>
            <a:ext cx="105607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609602" y="1238894"/>
            <a:ext cx="8000908" cy="872034"/>
          </a:xfrm>
          <a:prstGeom prst="rect">
            <a:avLst/>
          </a:prstGeom>
          <a:noFill/>
          <a:ln>
            <a:noFill/>
          </a:ln>
        </p:spPr>
        <p:txBody>
          <a:bodyPr wrap="non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矩阵的迭代计算中，将小于阈值的元素判定为计算误差，进行归零操作；</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各块物理意义不同，需要分块进行；</a:t>
            </a:r>
            <a:endParaRPr lang="en-US" altLang="zh-CN" dirty="0" smtClean="0">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10" name="文本框 9"/>
              <p:cNvSpPr txBox="1"/>
              <p:nvPr/>
            </p:nvSpPr>
            <p:spPr>
              <a:xfrm>
                <a:off x="468578" y="2110928"/>
                <a:ext cx="9224062" cy="3000821"/>
              </a:xfrm>
              <a:prstGeom prst="rect">
                <a:avLst/>
              </a:prstGeom>
              <a:noFill/>
              <a:ln>
                <a:noFill/>
              </a:ln>
            </p:spPr>
            <p:txBody>
              <a:bodyPr wrap="square" rtlCol="0">
                <a:spAutoFit/>
              </a:bodyPr>
              <a:lstStyle/>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）给定阈值</a:t>
                </a:r>
                <a:r>
                  <a:rPr lang="el-GR" altLang="zh-CN" dirty="0" smtClean="0">
                    <a:latin typeface="Arial" panose="020B0604020202020204" pitchFamily="34" charset="0"/>
                    <a:ea typeface="黑体" panose="02010609060101010101" pitchFamily="49" charset="-122"/>
                  </a:rPr>
                  <a:t>ε</a:t>
                </a:r>
                <a:r>
                  <a:rPr lang="en-US" altLang="zh-CN" dirty="0" smtClean="0">
                    <a:latin typeface="Arial" panose="020B0604020202020204" pitchFamily="34" charset="0"/>
                    <a:ea typeface="黑体" panose="02010609060101010101" pitchFamily="49" charset="-122"/>
                  </a:rPr>
                  <a:t>=1E-25</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矩阵分块</a:t>
                </a:r>
                <a:endParaRPr lang="en-US" altLang="zh-CN" dirty="0" smtClean="0">
                  <a:latin typeface="Arial" panose="020B0604020202020204" pitchFamily="34" charset="0"/>
                  <a:ea typeface="黑体" panose="02010609060101010101" pitchFamily="49" charset="-122"/>
                </a:endParaRPr>
              </a:p>
              <a:p>
                <a:pPr>
                  <a:lnSpc>
                    <a:spcPct val="150000"/>
                  </a:lnSpc>
                </a:pPr>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3</a:t>
                </a:r>
                <a:r>
                  <a:rPr lang="zh-CN" altLang="en-US" dirty="0" smtClean="0">
                    <a:latin typeface="Arial" panose="020B0604020202020204" pitchFamily="34" charset="0"/>
                    <a:ea typeface="黑体" panose="02010609060101010101" pitchFamily="49" charset="-122"/>
                  </a:rPr>
                  <a:t>）找到</a:t>
                </a:r>
                <a:r>
                  <a:rPr lang="zh-CN" altLang="en-US" dirty="0">
                    <a:latin typeface="Arial" panose="020B0604020202020204" pitchFamily="34" charset="0"/>
                    <a:ea typeface="黑体" panose="02010609060101010101" pitchFamily="49" charset="-122"/>
                  </a:rPr>
                  <a:t>每</a:t>
                </a:r>
                <a:r>
                  <a:rPr lang="zh-CN" altLang="en-US" dirty="0" smtClean="0">
                    <a:latin typeface="Arial" panose="020B0604020202020204" pitchFamily="34" charset="0"/>
                    <a:ea typeface="黑体" panose="02010609060101010101" pitchFamily="49" charset="-122"/>
                  </a:rPr>
                  <a:t>块绝对值最大</a:t>
                </a:r>
                <a:r>
                  <a:rPr lang="zh-CN" altLang="en-US" dirty="0">
                    <a:latin typeface="Arial" panose="020B0604020202020204" pitchFamily="34" charset="0"/>
                    <a:ea typeface="黑体" panose="02010609060101010101" pitchFamily="49" charset="-122"/>
                  </a:rPr>
                  <a:t>的</a:t>
                </a:r>
                <a:r>
                  <a:rPr lang="zh-CN" altLang="en-US" dirty="0" smtClean="0">
                    <a:latin typeface="Arial" panose="020B0604020202020204" pitchFamily="34" charset="0"/>
                    <a:ea typeface="黑体" panose="02010609060101010101" pitchFamily="49" charset="-122"/>
                  </a:rPr>
                  <a:t>元素：</a:t>
                </a:r>
                <a14:m>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11</m:t>
                        </m:r>
                      </m:sub>
                    </m:sSub>
                    <m:r>
                      <a:rPr lang="zh-CN" altLang="en-US"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12</m:t>
                        </m:r>
                      </m:sub>
                    </m:sSub>
                    <m:sSub>
                      <m:sSubPr>
                        <m:ctrlPr>
                          <a:rPr lang="en-US" altLang="zh-CN" i="1">
                            <a:latin typeface="Cambria Math" panose="02040503050406030204" pitchFamily="18" charset="0"/>
                            <a:ea typeface="黑体" panose="02010609060101010101" pitchFamily="49" charset="-122"/>
                          </a:rPr>
                        </m:ctrlPr>
                      </m:sSubPr>
                      <m:e>
                        <m:r>
                          <a:rPr lang="zh-CN" altLang="en-US" i="1" smtClean="0">
                            <a:latin typeface="Cambria Math" panose="02040503050406030204" pitchFamily="18" charset="0"/>
                            <a:ea typeface="黑体" panose="02010609060101010101" pitchFamily="49" charset="-122"/>
                          </a:rPr>
                          <m:t>、</m:t>
                        </m:r>
                        <m:r>
                          <a:rPr lang="en-US" altLang="zh-CN" i="1">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21</m:t>
                        </m:r>
                      </m:sub>
                    </m:sSub>
                    <m:r>
                      <a:rPr lang="zh-CN" altLang="en-US" i="1">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22</m:t>
                        </m:r>
                      </m:sub>
                    </m:sSub>
                    <m:r>
                      <a:rPr lang="zh-CN" altLang="en-US" i="1" smtClean="0">
                        <a:latin typeface="Cambria Math" panose="02040503050406030204" pitchFamily="18" charset="0"/>
                        <a:ea typeface="黑体" panose="02010609060101010101" pitchFamily="49" charset="-122"/>
                      </a:rPr>
                      <m:t>；</m:t>
                    </m:r>
                  </m:oMath>
                </a14:m>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4</a:t>
                </a:r>
                <a:r>
                  <a:rPr lang="zh-CN" altLang="en-US" dirty="0" smtClean="0">
                    <a:latin typeface="Arial" panose="020B0604020202020204" pitchFamily="34" charset="0"/>
                    <a:ea typeface="黑体" panose="02010609060101010101" pitchFamily="49" charset="-122"/>
                  </a:rPr>
                  <a:t>）每块的归零阈值</a:t>
                </a:r>
                <a14:m>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zh-CN" altLang="en-US" i="1" smtClean="0">
                            <a:latin typeface="Cambria Math" panose="02040503050406030204" pitchFamily="18" charset="0"/>
                            <a:ea typeface="黑体" panose="02010609060101010101" pitchFamily="49" charset="-122"/>
                          </a:rPr>
                          <m:t>𝜀</m:t>
                        </m:r>
                      </m:e>
                      <m:sub>
                        <m:r>
                          <m:rPr>
                            <m:sty m:val="p"/>
                          </m:rPr>
                          <a:rPr lang="en-US" altLang="zh-CN" i="1">
                            <a:latin typeface="Cambria Math" panose="02040503050406030204" pitchFamily="18" charset="0"/>
                            <a:ea typeface="黑体" panose="02010609060101010101" pitchFamily="49" charset="-122"/>
                          </a:rPr>
                          <m:t>ii</m:t>
                        </m:r>
                      </m:sub>
                    </m:sSub>
                    <m:r>
                      <a:rPr lang="en-US" altLang="zh-CN" b="0" i="1" smtClean="0">
                        <a:latin typeface="Cambria Math" panose="02040503050406030204" pitchFamily="18" charset="0"/>
                        <a:ea typeface="黑体" panose="02010609060101010101" pitchFamily="49" charset="-122"/>
                      </a:rPr>
                      <m:t>=</m:t>
                    </m:r>
                    <m:sSub>
                      <m:sSubPr>
                        <m:ctrlPr>
                          <a:rPr lang="en-US" altLang="zh-CN" b="0"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𝑎</m:t>
                        </m:r>
                      </m:e>
                      <m:sub>
                        <m:r>
                          <a:rPr lang="en-US" altLang="zh-CN" b="0" i="1" smtClean="0">
                            <a:latin typeface="Cambria Math" panose="02040503050406030204" pitchFamily="18" charset="0"/>
                            <a:ea typeface="黑体" panose="02010609060101010101" pitchFamily="49" charset="-122"/>
                          </a:rPr>
                          <m:t>𝑖𝑖</m:t>
                        </m:r>
                      </m:sub>
                    </m:sSub>
                    <m:r>
                      <a:rPr lang="en-US" altLang="zh-CN" b="0" i="1" smtClean="0">
                        <a:latin typeface="Cambria Math" panose="02040503050406030204" pitchFamily="18" charset="0"/>
                        <a:ea typeface="黑体" panose="02010609060101010101" pitchFamily="49" charset="-122"/>
                      </a:rPr>
                      <m:t>∗</m:t>
                    </m:r>
                    <m:r>
                      <a:rPr lang="zh-CN" altLang="en-US" b="0" i="1" smtClean="0">
                        <a:latin typeface="Cambria Math" panose="02040503050406030204" pitchFamily="18" charset="0"/>
                        <a:ea typeface="黑体" panose="02010609060101010101" pitchFamily="49" charset="-122"/>
                      </a:rPr>
                      <m:t>𝜀</m:t>
                    </m:r>
                  </m:oMath>
                </a14:m>
                <a:endParaRPr lang="en-US" altLang="zh-CN" dirty="0" smtClean="0">
                  <a:latin typeface="Arial" panose="020B0604020202020204" pitchFamily="34" charset="0"/>
                  <a:ea typeface="黑体" panose="02010609060101010101" pitchFamily="49" charset="-122"/>
                </a:endParaRPr>
              </a:p>
              <a:p>
                <a:pPr>
                  <a:lnSpc>
                    <a:spcPct val="150000"/>
                  </a:lnSpc>
                </a:pP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5</a:t>
                </a:r>
                <a:r>
                  <a:rPr lang="zh-CN" altLang="en-US" dirty="0" smtClean="0">
                    <a:latin typeface="Arial" panose="020B0604020202020204" pitchFamily="34" charset="0"/>
                    <a:ea typeface="黑体" panose="02010609060101010101" pitchFamily="49" charset="-122"/>
                  </a:rPr>
                  <a:t>）分块归零</a:t>
                </a:r>
                <a:r>
                  <a:rPr lang="en-US" altLang="zh-CN" dirty="0" smtClean="0">
                    <a:latin typeface="Arial" panose="020B0604020202020204" pitchFamily="34" charset="0"/>
                    <a:ea typeface="黑体" panose="02010609060101010101" pitchFamily="49" charset="-122"/>
                  </a:rPr>
                  <a:t>;</a:t>
                </a:r>
              </a:p>
              <a:p>
                <a:pPr>
                  <a:lnSpc>
                    <a:spcPct val="150000"/>
                  </a:lnSpc>
                </a:pP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6</a:t>
                </a:r>
                <a:r>
                  <a:rPr lang="zh-CN" altLang="en-US" dirty="0">
                    <a:latin typeface="Arial" panose="020B0604020202020204" pitchFamily="34" charset="0"/>
                    <a:ea typeface="黑体" panose="02010609060101010101" pitchFamily="49" charset="-122"/>
                  </a:rPr>
                  <a:t>）再组装为整体</a:t>
                </a:r>
                <a:r>
                  <a:rPr lang="en-US" altLang="zh-CN" dirty="0">
                    <a:latin typeface="Arial" panose="020B0604020202020204" pitchFamily="34" charset="0"/>
                    <a:ea typeface="黑体" panose="02010609060101010101" pitchFamily="49" charset="-122"/>
                  </a:rPr>
                  <a:t>T</a:t>
                </a:r>
                <a:r>
                  <a:rPr lang="zh-CN" altLang="en-US" dirty="0">
                    <a:latin typeface="Arial" panose="020B0604020202020204" pitchFamily="34" charset="0"/>
                    <a:ea typeface="黑体" panose="02010609060101010101" pitchFamily="49" charset="-122"/>
                  </a:rPr>
                  <a:t>矩阵输出</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p:txBody>
          </p:sp>
        </mc:Choice>
        <mc:Fallback xmlns="">
          <p:sp>
            <p:nvSpPr>
              <p:cNvPr id="10" name="文本框 9"/>
              <p:cNvSpPr txBox="1">
                <a:spLocks noRot="1" noChangeAspect="1" noMove="1" noResize="1" noEditPoints="1" noAdjustHandles="1" noChangeArrowheads="1" noChangeShapeType="1" noTextEdit="1"/>
              </p:cNvSpPr>
              <p:nvPr/>
            </p:nvSpPr>
            <p:spPr>
              <a:xfrm>
                <a:off x="468578" y="2110928"/>
                <a:ext cx="9224062" cy="3000821"/>
              </a:xfrm>
              <a:prstGeom prst="rect">
                <a:avLst/>
              </a:prstGeom>
              <a:blipFill>
                <a:blip r:embed="rId4"/>
                <a:stretch>
                  <a:fillRect l="-595" b="-609"/>
                </a:stretch>
              </a:blipFill>
              <a:ln>
                <a:noFill/>
              </a:ln>
            </p:spPr>
            <p:txBody>
              <a:bodyPr/>
              <a:lstStyle/>
              <a:p>
                <a:r>
                  <a:rPr lang="zh-CN" altLang="en-US">
                    <a:noFill/>
                  </a:rPr>
                  <a:t> </a:t>
                </a:r>
              </a:p>
            </p:txBody>
          </p:sp>
        </mc:Fallback>
      </mc:AlternateContent>
      <p:graphicFrame>
        <p:nvGraphicFramePr>
          <p:cNvPr id="11" name="对象 10"/>
          <p:cNvGraphicFramePr>
            <a:graphicFrameLocks noChangeAspect="1"/>
          </p:cNvGraphicFramePr>
          <p:nvPr>
            <p:extLst>
              <p:ext uri="{D42A27DB-BD31-4B8C-83A1-F6EECF244321}">
                <p14:modId xmlns:p14="http://schemas.microsoft.com/office/powerpoint/2010/main" val="30086585"/>
              </p:ext>
            </p:extLst>
          </p:nvPr>
        </p:nvGraphicFramePr>
        <p:xfrm>
          <a:off x="2982460" y="2482949"/>
          <a:ext cx="1408112" cy="722313"/>
        </p:xfrm>
        <a:graphic>
          <a:graphicData uri="http://schemas.openxmlformats.org/presentationml/2006/ole">
            <mc:AlternateContent xmlns:mc="http://schemas.openxmlformats.org/markup-compatibility/2006">
              <mc:Choice xmlns:v="urn:schemas-microsoft-com:vml" Requires="v">
                <p:oleObj spid="_x0000_s14478" name="Equation" r:id="rId5" imgW="939600" imgH="482400" progId="Equation.DSMT4">
                  <p:embed/>
                </p:oleObj>
              </mc:Choice>
              <mc:Fallback>
                <p:oleObj name="Equation" r:id="rId5" imgW="939600" imgH="482400" progId="Equation.DSMT4">
                  <p:embed/>
                  <p:pic>
                    <p:nvPicPr>
                      <p:cNvPr id="22" name="对象 21"/>
                      <p:cNvPicPr/>
                      <p:nvPr/>
                    </p:nvPicPr>
                    <p:blipFill>
                      <a:blip r:embed="rId6"/>
                      <a:stretch>
                        <a:fillRect/>
                      </a:stretch>
                    </p:blipFill>
                    <p:spPr>
                      <a:xfrm>
                        <a:off x="2982460" y="2482949"/>
                        <a:ext cx="1408112" cy="722313"/>
                      </a:xfrm>
                      <a:prstGeom prst="rect">
                        <a:avLst/>
                      </a:prstGeom>
                    </p:spPr>
                  </p:pic>
                </p:oleObj>
              </mc:Fallback>
            </mc:AlternateContent>
          </a:graphicData>
        </a:graphic>
      </p:graphicFrame>
    </p:spTree>
    <p:extLst>
      <p:ext uri="{BB962C8B-B14F-4D97-AF65-F5344CB8AC3E}">
        <p14:creationId xmlns:p14="http://schemas.microsoft.com/office/powerpoint/2010/main" val="341215896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660444" y="1290703"/>
            <a:ext cx="1772356" cy="4773614"/>
          </a:xfrm>
          <a:prstGeom prst="rect">
            <a:avLst/>
          </a:prstGeom>
          <a:noFill/>
        </p:spPr>
        <p:txBody>
          <a:bodyPr wrap="square" rtlCol="0">
            <a:spAutoFit/>
          </a:bodyPr>
          <a:lstStyle/>
          <a:p>
            <a:pPr marL="362250">
              <a:lnSpc>
                <a:spcPct val="130000"/>
              </a:lnSpc>
            </a:pPr>
            <a:r>
              <a:rPr lang="zh-CN" altLang="en-US" dirty="0" smtClean="0">
                <a:latin typeface="黑体" panose="02010609060101010101" pitchFamily="49" charset="-122"/>
                <a:ea typeface="黑体" panose="02010609060101010101" pitchFamily="49" charset="-122"/>
              </a:rPr>
              <a:t>（郭嘉鑫）</a:t>
            </a:r>
            <a:endParaRPr lang="zh-CN" altLang="en-US" dirty="0">
              <a:latin typeface="黑体" panose="02010609060101010101" pitchFamily="49" charset="-122"/>
              <a:ea typeface="黑体" panose="02010609060101010101" pitchFamily="49" charset="-122"/>
            </a:endParaRPr>
          </a:p>
          <a:p>
            <a:pPr marL="362250">
              <a:lnSpc>
                <a:spcPct val="130000"/>
              </a:lnSpc>
            </a:pPr>
            <a:endParaRPr lang="en-US" altLang="zh-CN" dirty="0" smtClean="0">
              <a:latin typeface="黑体" panose="02010609060101010101" pitchFamily="49" charset="-122"/>
              <a:ea typeface="黑体" panose="02010609060101010101" pitchFamily="49" charset="-122"/>
            </a:endParaRPr>
          </a:p>
          <a:p>
            <a:pPr marL="362250">
              <a:lnSpc>
                <a:spcPct val="130000"/>
              </a:lnSpc>
            </a:pPr>
            <a:endParaRPr lang="en-US" altLang="zh-CN" dirty="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（林子雄）</a:t>
            </a:r>
            <a:endParaRPr lang="en-US" altLang="zh-CN"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王婉婷</a:t>
            </a:r>
            <a:r>
              <a:rPr lang="zh-CN" altLang="en-US"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（林子雄）</a:t>
            </a:r>
            <a:endParaRPr lang="en-US" altLang="zh-CN" dirty="0">
              <a:latin typeface="黑体" panose="02010609060101010101" pitchFamily="49" charset="-122"/>
              <a:ea typeface="黑体" panose="02010609060101010101" pitchFamily="49" charset="-122"/>
            </a:endParaRPr>
          </a:p>
          <a:p>
            <a:pPr marL="362250">
              <a:lnSpc>
                <a:spcPct val="130000"/>
              </a:lnSpc>
            </a:pPr>
            <a:endParaRPr lang="en-US" altLang="zh-CN" sz="1200"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（郭嘉鑫）</a:t>
            </a:r>
            <a:endParaRPr lang="en-US" altLang="zh-CN" dirty="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（林子雄）</a:t>
            </a:r>
            <a:endParaRPr lang="en-US" altLang="zh-CN"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（王婉婷）</a:t>
            </a:r>
            <a:endParaRPr lang="en-US" altLang="zh-CN"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（王婉婷）</a:t>
            </a:r>
            <a:endParaRPr lang="en-US" altLang="zh-CN" dirty="0" smtClean="0">
              <a:latin typeface="黑体" panose="02010609060101010101" pitchFamily="49" charset="-122"/>
              <a:ea typeface="黑体" panose="02010609060101010101" pitchFamily="49" charset="-122"/>
            </a:endParaRPr>
          </a:p>
          <a:p>
            <a:pPr marL="362250">
              <a:lnSpc>
                <a:spcPct val="130000"/>
              </a:lnSpc>
            </a:pPr>
            <a:endParaRPr lang="en-US" altLang="zh-CN" dirty="0" smtClean="0">
              <a:latin typeface="黑体" panose="02010609060101010101" pitchFamily="49" charset="-122"/>
              <a:ea typeface="黑体" panose="02010609060101010101" pitchFamily="49" charset="-122"/>
            </a:endParaRPr>
          </a:p>
          <a:p>
            <a:pPr marL="362250">
              <a:lnSpc>
                <a:spcPct val="130000"/>
              </a:lnSpc>
            </a:pPr>
            <a:r>
              <a:rPr lang="zh-CN" altLang="en-US" dirty="0" smtClean="0">
                <a:latin typeface="黑体" panose="02010609060101010101" pitchFamily="49" charset="-122"/>
                <a:ea typeface="黑体" panose="02010609060101010101" pitchFamily="49" charset="-122"/>
              </a:rPr>
              <a:t>（林</a:t>
            </a:r>
            <a:r>
              <a:rPr lang="en-US" altLang="zh-CN" dirty="0" smtClean="0">
                <a:latin typeface="黑体" panose="02010609060101010101" pitchFamily="49" charset="-122"/>
                <a:ea typeface="黑体" panose="02010609060101010101" pitchFamily="49" charset="-122"/>
              </a:rPr>
              <a:t>&amp;</a:t>
            </a:r>
            <a:r>
              <a:rPr lang="zh-CN" altLang="en-US" dirty="0" smtClean="0">
                <a:latin typeface="黑体" panose="02010609060101010101" pitchFamily="49" charset="-122"/>
                <a:ea typeface="黑体" panose="02010609060101010101" pitchFamily="49" charset="-122"/>
              </a:rPr>
              <a:t>郭</a:t>
            </a:r>
            <a:r>
              <a:rPr lang="en-US" altLang="zh-CN" dirty="0" smtClean="0">
                <a:latin typeface="黑体" panose="02010609060101010101" pitchFamily="49" charset="-122"/>
                <a:ea typeface="黑体" panose="02010609060101010101" pitchFamily="49" charset="-122"/>
              </a:rPr>
              <a:t>&amp;</a:t>
            </a:r>
            <a:r>
              <a:rPr lang="zh-CN" altLang="en-US" dirty="0" smtClean="0">
                <a:latin typeface="黑体" panose="02010609060101010101" pitchFamily="49" charset="-122"/>
                <a:ea typeface="黑体" panose="02010609060101010101" pitchFamily="49" charset="-122"/>
              </a:rPr>
              <a:t>王）</a:t>
            </a:r>
            <a:endParaRPr lang="en-US" altLang="zh-CN" dirty="0" smtClean="0">
              <a:latin typeface="黑体" panose="02010609060101010101" pitchFamily="49" charset="-122"/>
              <a:ea typeface="黑体" panose="02010609060101010101" pitchFamily="49" charset="-122"/>
            </a:endParaRPr>
          </a:p>
        </p:txBody>
      </p:sp>
      <p:sp>
        <p:nvSpPr>
          <p:cNvPr id="76" name="文本框 3"/>
          <p:cNvSpPr txBox="1"/>
          <p:nvPr/>
        </p:nvSpPr>
        <p:spPr>
          <a:xfrm>
            <a:off x="329241" y="135672"/>
            <a:ext cx="3191725"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1</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选题与分工</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1763" y="1030247"/>
            <a:ext cx="7194726" cy="5155257"/>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l"/>
            </a:pPr>
            <a:r>
              <a:rPr lang="zh-CN" altLang="en-US" b="1" dirty="0" smtClean="0">
                <a:solidFill>
                  <a:srgbClr val="7E2C8B"/>
                </a:solidFill>
                <a:latin typeface="Arial" panose="020B0604020202020204" pitchFamily="34" charset="0"/>
                <a:ea typeface="黑体" panose="02010609060101010101" pitchFamily="49" charset="-122"/>
              </a:rPr>
              <a:t>文献调研模块：</a:t>
            </a:r>
            <a:endParaRPr lang="en-US" altLang="zh-CN" b="1" dirty="0" smtClean="0">
              <a:solidFill>
                <a:srgbClr val="7E2C8B"/>
              </a:solidFill>
              <a:latin typeface="Arial" panose="020B0604020202020204" pitchFamily="34" charset="0"/>
              <a:ea typeface="黑体" panose="02010609060101010101" pitchFamily="49" charset="-122"/>
            </a:endParaRPr>
          </a:p>
          <a:p>
            <a:pPr marL="648000" indent="-285750" algn="just">
              <a:lnSpc>
                <a:spcPct val="120000"/>
              </a:lnSpc>
              <a:buFont typeface="Wingdings" panose="05000000000000000000" pitchFamily="2" charset="2"/>
              <a:buChar char="ü"/>
            </a:pPr>
            <a:r>
              <a:rPr lang="en-US" altLang="zh-CN" dirty="0" smtClean="0">
                <a:solidFill>
                  <a:schemeClr val="accent5">
                    <a:lumMod val="75000"/>
                  </a:schemeClr>
                </a:solidFill>
                <a:latin typeface="Arial" panose="020B0604020202020204" pitchFamily="34" charset="0"/>
                <a:ea typeface="黑体" panose="02010609060101010101" pitchFamily="49" charset="-122"/>
              </a:rPr>
              <a:t>1</a:t>
            </a:r>
            <a:r>
              <a:rPr lang="zh-CN" altLang="en-US" dirty="0">
                <a:solidFill>
                  <a:schemeClr val="accent5">
                    <a:lumMod val="75000"/>
                  </a:schemeClr>
                </a:solidFill>
                <a:latin typeface="Arial" panose="020B0604020202020204" pitchFamily="34" charset="0"/>
                <a:ea typeface="黑体" panose="02010609060101010101" pitchFamily="49" charset="-122"/>
              </a:rPr>
              <a:t>： </a:t>
            </a:r>
            <a:r>
              <a:rPr lang="zh-CN" altLang="en-US" dirty="0" smtClean="0">
                <a:solidFill>
                  <a:schemeClr val="accent5">
                    <a:lumMod val="75000"/>
                  </a:schemeClr>
                </a:solidFill>
                <a:latin typeface="Arial" panose="020B0604020202020204" pitchFamily="34" charset="0"/>
                <a:ea typeface="黑体" panose="02010609060101010101" pitchFamily="49" charset="-122"/>
              </a:rPr>
              <a:t>调研精细积分法的改进方案 </a:t>
            </a:r>
            <a:r>
              <a:rPr lang="en-US" altLang="zh-CN" dirty="0" smtClean="0">
                <a:solidFill>
                  <a:schemeClr val="accent5">
                    <a:lumMod val="75000"/>
                  </a:schemeClr>
                </a:solidFill>
                <a:latin typeface="Arial" panose="020B0604020202020204" pitchFamily="34" charset="0"/>
                <a:ea typeface="黑体" panose="02010609060101010101" pitchFamily="49" charset="-122"/>
              </a:rPr>
              <a:t>………………………………….</a:t>
            </a:r>
          </a:p>
          <a:p>
            <a:pPr marL="285750" indent="-285750" algn="just">
              <a:lnSpc>
                <a:spcPct val="120000"/>
              </a:lnSpc>
              <a:buFont typeface="Wingdings" panose="05000000000000000000" pitchFamily="2" charset="2"/>
              <a:buChar char="l"/>
            </a:pPr>
            <a:r>
              <a:rPr lang="zh-CN" altLang="en-US" b="1" dirty="0" smtClean="0">
                <a:solidFill>
                  <a:srgbClr val="7E2C8B"/>
                </a:solidFill>
                <a:latin typeface="Arial" panose="020B0604020202020204" pitchFamily="34" charset="0"/>
                <a:ea typeface="黑体" panose="02010609060101010101" pitchFamily="49" charset="-122"/>
              </a:rPr>
              <a:t>程序改写模块：</a:t>
            </a:r>
            <a:endParaRPr lang="en-US" altLang="zh-CN" b="1" dirty="0" smtClean="0">
              <a:solidFill>
                <a:srgbClr val="7E2C8B"/>
              </a:solidFill>
              <a:latin typeface="Arial" panose="020B0604020202020204" pitchFamily="34" charset="0"/>
              <a:ea typeface="黑体" panose="02010609060101010101" pitchFamily="49" charset="-122"/>
            </a:endParaRPr>
          </a:p>
          <a:p>
            <a:pPr marL="648000" indent="-285750" algn="just">
              <a:lnSpc>
                <a:spcPct val="12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黑体" panose="02010609060101010101" pitchFamily="49" charset="-122"/>
              </a:rPr>
              <a:t>1</a:t>
            </a:r>
            <a:r>
              <a:rPr lang="zh-CN" altLang="en-US" dirty="0">
                <a:solidFill>
                  <a:schemeClr val="accent5">
                    <a:lumMod val="75000"/>
                  </a:schemeClr>
                </a:solidFill>
                <a:latin typeface="Arial" panose="020B0604020202020204" pitchFamily="34" charset="0"/>
                <a:ea typeface="黑体" panose="02010609060101010101" pitchFamily="49" charset="-122"/>
              </a:rPr>
              <a:t>： </a:t>
            </a:r>
            <a:r>
              <a:rPr lang="zh-CN" altLang="en-US" dirty="0" smtClean="0">
                <a:solidFill>
                  <a:schemeClr val="accent5">
                    <a:lumMod val="75000"/>
                  </a:schemeClr>
                </a:solidFill>
                <a:latin typeface="Arial" panose="020B0604020202020204" pitchFamily="34" charset="0"/>
                <a:ea typeface="黑体" panose="02010609060101010101" pitchFamily="49" charset="-122"/>
              </a:rPr>
              <a:t>增加三维</a:t>
            </a:r>
            <a:r>
              <a:rPr lang="zh-CN" altLang="en-US" dirty="0">
                <a:solidFill>
                  <a:schemeClr val="accent5">
                    <a:lumMod val="75000"/>
                  </a:schemeClr>
                </a:solidFill>
                <a:latin typeface="Arial" panose="020B0604020202020204" pitchFamily="34" charset="0"/>
                <a:ea typeface="黑体" panose="02010609060101010101" pitchFamily="49" charset="-122"/>
              </a:rPr>
              <a:t>实体</a:t>
            </a:r>
            <a:r>
              <a:rPr lang="zh-CN" altLang="en-US" dirty="0" smtClean="0">
                <a:solidFill>
                  <a:schemeClr val="accent5">
                    <a:lumMod val="75000"/>
                  </a:schemeClr>
                </a:solidFill>
                <a:latin typeface="Arial" panose="020B0604020202020204" pitchFamily="34" charset="0"/>
                <a:ea typeface="黑体" panose="02010609060101010101" pitchFamily="49" charset="-122"/>
              </a:rPr>
              <a:t>单元：一种线性单元、一种高阶单元</a:t>
            </a:r>
            <a:endParaRPr lang="en-US" altLang="zh-CN" dirty="0" smtClean="0">
              <a:solidFill>
                <a:schemeClr val="accent5">
                  <a:lumMod val="75000"/>
                </a:schemeClr>
              </a:solidFill>
              <a:latin typeface="Arial" panose="020B0604020202020204" pitchFamily="34" charset="0"/>
              <a:ea typeface="黑体" panose="02010609060101010101" pitchFamily="49" charset="-122"/>
            </a:endParaRPr>
          </a:p>
          <a:p>
            <a:pPr marL="819450" lvl="1" algn="just">
              <a:lnSpc>
                <a:spcPct val="120000"/>
              </a:lnSpc>
            </a:pPr>
            <a:r>
              <a:rPr lang="zh-CN" altLang="en-US" dirty="0" smtClean="0">
                <a:latin typeface="Arial" panose="020B0604020202020204" pitchFamily="34" charset="0"/>
                <a:ea typeface="黑体" panose="02010609060101010101" pitchFamily="49" charset="-122"/>
              </a:rPr>
              <a:t>    增加</a:t>
            </a:r>
            <a:r>
              <a:rPr lang="en-US" altLang="zh-CN" dirty="0" smtClean="0">
                <a:latin typeface="Arial" panose="020B0604020202020204" pitchFamily="34" charset="0"/>
                <a:ea typeface="黑体" panose="02010609060101010101" pitchFamily="49" charset="-122"/>
              </a:rPr>
              <a:t>C3D8</a:t>
            </a:r>
            <a:r>
              <a:rPr lang="zh-CN" altLang="en-US" dirty="0" smtClean="0">
                <a:latin typeface="Arial" panose="020B0604020202020204" pitchFamily="34" charset="0"/>
                <a:ea typeface="黑体" panose="02010609060101010101" pitchFamily="49" charset="-122"/>
              </a:rPr>
              <a:t>和</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单元，计算位移</a:t>
            </a:r>
            <a:r>
              <a:rPr lang="en-US" altLang="zh-CN" dirty="0" smtClean="0">
                <a:latin typeface="Arial" panose="020B0604020202020204" pitchFamily="34" charset="0"/>
                <a:ea typeface="黑体" panose="02010609060101010101" pitchFamily="49" charset="-122"/>
              </a:rPr>
              <a:t>…………………..........</a:t>
            </a:r>
          </a:p>
          <a:p>
            <a:pPr marL="819450" lvl="1" algn="just">
              <a:lnSpc>
                <a:spcPct val="120000"/>
              </a:lnSpc>
            </a:pPr>
            <a:r>
              <a:rPr lang="zh-CN" altLang="en-US" dirty="0" smtClean="0">
                <a:latin typeface="Arial" panose="020B0604020202020204" pitchFamily="34" charset="0"/>
                <a:ea typeface="黑体" panose="02010609060101010101" pitchFamily="49" charset="-122"/>
              </a:rPr>
              <a:t>    应力磨平，</a:t>
            </a:r>
            <a:r>
              <a:rPr lang="en-US" altLang="zh-CN" dirty="0" err="1" smtClean="0">
                <a:latin typeface="Arial" panose="020B0604020202020204" pitchFamily="34" charset="0"/>
                <a:ea typeface="黑体" panose="02010609060101010101" pitchFamily="49" charset="-122"/>
              </a:rPr>
              <a:t>Abaqus</a:t>
            </a:r>
            <a:r>
              <a:rPr lang="zh-CN" altLang="en-US" dirty="0" smtClean="0">
                <a:latin typeface="Arial" panose="020B0604020202020204" pitchFamily="34" charset="0"/>
                <a:ea typeface="黑体" panose="02010609060101010101" pitchFamily="49" charset="-122"/>
              </a:rPr>
              <a:t>仿真验证，导出输入文件</a:t>
            </a:r>
            <a:r>
              <a:rPr lang="en-US" altLang="zh-CN" dirty="0" smtClean="0">
                <a:latin typeface="Arial" panose="020B0604020202020204" pitchFamily="34" charset="0"/>
                <a:ea typeface="黑体" panose="02010609060101010101" pitchFamily="49" charset="-122"/>
              </a:rPr>
              <a:t>………………</a:t>
            </a:r>
            <a:endParaRPr lang="en-US" altLang="zh-CN" dirty="0">
              <a:latin typeface="Arial" panose="020B0604020202020204" pitchFamily="34" charset="0"/>
              <a:ea typeface="黑体" panose="02010609060101010101" pitchFamily="49" charset="-122"/>
            </a:endParaRPr>
          </a:p>
          <a:p>
            <a:pPr marL="648000" indent="-285750" algn="just">
              <a:lnSpc>
                <a:spcPct val="12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黑体" panose="02010609060101010101" pitchFamily="49" charset="-122"/>
              </a:rPr>
              <a:t>2</a:t>
            </a:r>
            <a:r>
              <a:rPr lang="zh-CN" altLang="en-US" dirty="0">
                <a:solidFill>
                  <a:schemeClr val="accent5">
                    <a:lumMod val="75000"/>
                  </a:schemeClr>
                </a:solidFill>
                <a:latin typeface="Arial" panose="020B0604020202020204" pitchFamily="34" charset="0"/>
                <a:ea typeface="黑体" panose="02010609060101010101" pitchFamily="49" charset="-122"/>
              </a:rPr>
              <a:t>： 增加特征值求解的</a:t>
            </a:r>
            <a:r>
              <a:rPr lang="zh-CN" altLang="en-US" dirty="0" smtClean="0">
                <a:solidFill>
                  <a:schemeClr val="accent5">
                    <a:lumMod val="75000"/>
                  </a:schemeClr>
                </a:solidFill>
                <a:latin typeface="Arial" panose="020B0604020202020204" pitchFamily="34" charset="0"/>
                <a:ea typeface="黑体" panose="02010609060101010101" pitchFamily="49" charset="-122"/>
              </a:rPr>
              <a:t>功能</a:t>
            </a:r>
            <a:r>
              <a:rPr lang="en-US" altLang="zh-CN" dirty="0" smtClean="0">
                <a:latin typeface="Arial" panose="020B0604020202020204" pitchFamily="34" charset="0"/>
                <a:ea typeface="黑体" panose="02010609060101010101" pitchFamily="49" charset="-122"/>
              </a:rPr>
              <a:t>………………………………………..</a:t>
            </a:r>
            <a:endParaRPr lang="en-US" altLang="zh-CN" dirty="0">
              <a:latin typeface="Arial" panose="020B0604020202020204" pitchFamily="34" charset="0"/>
              <a:ea typeface="黑体" panose="02010609060101010101" pitchFamily="49" charset="-122"/>
            </a:endParaRPr>
          </a:p>
          <a:p>
            <a:pPr marL="648000" indent="-285750" algn="just">
              <a:lnSpc>
                <a:spcPct val="12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黑体" panose="02010609060101010101" pitchFamily="49" charset="-122"/>
              </a:rPr>
              <a:t>3</a:t>
            </a:r>
            <a:r>
              <a:rPr lang="zh-CN" altLang="en-US" dirty="0" smtClean="0">
                <a:solidFill>
                  <a:schemeClr val="accent5">
                    <a:lumMod val="75000"/>
                  </a:schemeClr>
                </a:solidFill>
                <a:latin typeface="Arial" panose="020B0604020202020204" pitchFamily="34" charset="0"/>
                <a:ea typeface="黑体" panose="02010609060101010101" pitchFamily="49" charset="-122"/>
              </a:rPr>
              <a:t>： </a:t>
            </a:r>
            <a:r>
              <a:rPr lang="zh-CN" altLang="en-US" dirty="0">
                <a:solidFill>
                  <a:schemeClr val="accent5">
                    <a:lumMod val="75000"/>
                  </a:schemeClr>
                </a:solidFill>
                <a:latin typeface="Arial" panose="020B0604020202020204" pitchFamily="34" charset="0"/>
                <a:ea typeface="黑体" panose="02010609060101010101" pitchFamily="49" charset="-122"/>
              </a:rPr>
              <a:t>增加时间积分的</a:t>
            </a:r>
            <a:r>
              <a:rPr lang="zh-CN" altLang="en-US" dirty="0" smtClean="0">
                <a:solidFill>
                  <a:schemeClr val="accent5">
                    <a:lumMod val="75000"/>
                  </a:schemeClr>
                </a:solidFill>
                <a:latin typeface="Arial" panose="020B0604020202020204" pitchFamily="34" charset="0"/>
                <a:ea typeface="黑体" panose="02010609060101010101" pitchFamily="49" charset="-122"/>
              </a:rPr>
              <a:t>功能</a:t>
            </a:r>
            <a:endParaRPr lang="en-US" altLang="zh-CN" dirty="0" smtClean="0">
              <a:solidFill>
                <a:schemeClr val="accent5">
                  <a:lumMod val="75000"/>
                </a:schemeClr>
              </a:solidFill>
              <a:latin typeface="Arial" panose="020B0604020202020204" pitchFamily="34" charset="0"/>
              <a:ea typeface="黑体" panose="02010609060101010101" pitchFamily="49" charset="-122"/>
            </a:endParaRPr>
          </a:p>
          <a:p>
            <a:pPr marL="362250" algn="just">
              <a:lnSpc>
                <a:spcPct val="120000"/>
              </a:lnSpc>
            </a:pPr>
            <a:r>
              <a:rPr lang="en-US" altLang="zh-CN" dirty="0">
                <a:solidFill>
                  <a:schemeClr val="accent5">
                    <a:lumMod val="75000"/>
                  </a:schemeClr>
                </a:solidFill>
                <a:latin typeface="Arial" panose="020B0604020202020204" pitchFamily="34" charset="0"/>
                <a:ea typeface="黑体" panose="02010609060101010101" pitchFamily="49" charset="-122"/>
              </a:rPr>
              <a:t> </a:t>
            </a:r>
            <a:r>
              <a:rPr lang="en-US" altLang="zh-CN" dirty="0" smtClean="0">
                <a:solidFill>
                  <a:schemeClr val="accent5">
                    <a:lumMod val="75000"/>
                  </a:schemeClr>
                </a:solidFill>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    增加精细积分的代码</a:t>
            </a:r>
            <a:r>
              <a:rPr lang="en-US" altLang="zh-CN" dirty="0">
                <a:latin typeface="Arial" panose="020B0604020202020204" pitchFamily="34" charset="0"/>
                <a:ea typeface="黑体" panose="02010609060101010101" pitchFamily="49" charset="-122"/>
              </a:rPr>
              <a:t>(</a:t>
            </a:r>
            <a:r>
              <a:rPr lang="zh-CN" altLang="en-US" dirty="0">
                <a:latin typeface="Arial" panose="020B0604020202020204" pitchFamily="34" charset="0"/>
                <a:ea typeface="黑体" panose="02010609060101010101" pitchFamily="49" charset="-122"/>
              </a:rPr>
              <a:t>采用调研所得方法</a:t>
            </a:r>
            <a:r>
              <a:rPr lang="en-US" altLang="zh-CN" dirty="0" smtClean="0">
                <a:latin typeface="Arial" panose="020B0604020202020204" pitchFamily="34" charset="0"/>
                <a:ea typeface="黑体" panose="02010609060101010101" pitchFamily="49" charset="-122"/>
              </a:rPr>
              <a:t>)…….....................</a:t>
            </a:r>
          </a:p>
          <a:p>
            <a:pPr marL="819450" lvl="1" algn="just">
              <a:lnSpc>
                <a:spcPct val="120000"/>
              </a:lnSpc>
            </a:pPr>
            <a:r>
              <a:rPr lang="zh-CN" altLang="en-US" dirty="0" smtClean="0">
                <a:latin typeface="Arial" panose="020B0604020202020204" pitchFamily="34" charset="0"/>
                <a:ea typeface="黑体" panose="02010609060101010101" pitchFamily="49" charset="-122"/>
              </a:rPr>
              <a:t>    增加广义</a:t>
            </a:r>
            <a:r>
              <a:rPr lang="en-US" altLang="zh-CN" dirty="0" smtClean="0">
                <a:latin typeface="Arial" panose="020B0604020202020204" pitchFamily="34" charset="0"/>
                <a:ea typeface="黑体" panose="02010609060101010101" pitchFamily="49" charset="-122"/>
              </a:rPr>
              <a:t>alpha</a:t>
            </a:r>
            <a:r>
              <a:rPr lang="zh-CN" altLang="en-US" dirty="0" smtClean="0">
                <a:latin typeface="Arial" panose="020B0604020202020204" pitchFamily="34" charset="0"/>
                <a:ea typeface="黑体" panose="02010609060101010101" pitchFamily="49" charset="-122"/>
              </a:rPr>
              <a:t>、振型叠加、速度</a:t>
            </a:r>
            <a:r>
              <a:rPr lang="en-US" altLang="zh-CN" dirty="0" err="1" smtClean="0">
                <a:latin typeface="Arial" panose="020B0604020202020204" pitchFamily="34" charset="0"/>
                <a:ea typeface="黑体" panose="02010609060101010101" pitchFamily="49" charset="-122"/>
              </a:rPr>
              <a:t>verlet</a:t>
            </a:r>
            <a:r>
              <a:rPr lang="zh-CN" altLang="en-US" dirty="0" smtClean="0">
                <a:latin typeface="Arial" panose="020B0604020202020204" pitchFamily="34" charset="0"/>
                <a:ea typeface="黑体" panose="02010609060101010101" pitchFamily="49" charset="-122"/>
              </a:rPr>
              <a:t>法，代码合并</a:t>
            </a:r>
            <a:r>
              <a:rPr lang="en-US" altLang="zh-CN" dirty="0" smtClean="0">
                <a:latin typeface="Arial" panose="020B0604020202020204" pitchFamily="34" charset="0"/>
                <a:ea typeface="黑体" panose="02010609060101010101" pitchFamily="49" charset="-122"/>
              </a:rPr>
              <a:t>….....</a:t>
            </a:r>
          </a:p>
          <a:p>
            <a:pPr marL="819450" lvl="1" algn="just">
              <a:lnSpc>
                <a:spcPct val="120000"/>
              </a:lnSpc>
            </a:pPr>
            <a:r>
              <a:rPr lang="en-US" altLang="zh-CN" dirty="0" smtClean="0">
                <a:latin typeface="Arial" panose="020B0604020202020204" pitchFamily="34" charset="0"/>
                <a:ea typeface="黑体" panose="02010609060101010101" pitchFamily="49" charset="-122"/>
              </a:rPr>
              <a:t>    </a:t>
            </a:r>
            <a:r>
              <a:rPr lang="en-US" altLang="zh-CN" dirty="0" err="1" smtClean="0">
                <a:latin typeface="Arial" panose="020B0604020202020204" pitchFamily="34" charset="0"/>
                <a:ea typeface="黑体" panose="02010609060101010101" pitchFamily="49" charset="-122"/>
              </a:rPr>
              <a:t>Abaqus</a:t>
            </a:r>
            <a:r>
              <a:rPr lang="zh-CN" altLang="en-US" dirty="0" smtClean="0">
                <a:latin typeface="Arial" panose="020B0604020202020204" pitchFamily="34" charset="0"/>
                <a:ea typeface="黑体" panose="02010609060101010101" pitchFamily="49" charset="-122"/>
              </a:rPr>
              <a:t>仿真验证，导出</a:t>
            </a:r>
            <a:r>
              <a:rPr lang="en-US" altLang="zh-CN" dirty="0" smtClean="0">
                <a:latin typeface="Arial" panose="020B0604020202020204" pitchFamily="34" charset="0"/>
                <a:ea typeface="黑体" panose="02010609060101010101" pitchFamily="49" charset="-122"/>
              </a:rPr>
              <a:t>KMQ</a:t>
            </a:r>
            <a:r>
              <a:rPr lang="zh-CN" altLang="en-US" dirty="0" smtClean="0">
                <a:latin typeface="Arial" panose="020B0604020202020204" pitchFamily="34" charset="0"/>
                <a:ea typeface="黑体" panose="02010609060101010101" pitchFamily="49" charset="-122"/>
              </a:rPr>
              <a:t>和</a:t>
            </a:r>
            <a:r>
              <a:rPr lang="en-US" altLang="zh-CN" dirty="0" err="1" smtClean="0">
                <a:latin typeface="Arial" panose="020B0604020202020204" pitchFamily="34" charset="0"/>
                <a:ea typeface="黑体" panose="02010609060101010101" pitchFamily="49" charset="-122"/>
              </a:rPr>
              <a:t>stapmat</a:t>
            </a:r>
            <a:r>
              <a:rPr lang="zh-CN" altLang="en-US" dirty="0" smtClean="0">
                <a:latin typeface="Arial" panose="020B0604020202020204" pitchFamily="34" charset="0"/>
                <a:ea typeface="黑体" panose="02010609060101010101" pitchFamily="49" charset="-122"/>
              </a:rPr>
              <a:t>输入文件</a:t>
            </a:r>
            <a:r>
              <a:rPr lang="en-US" altLang="zh-CN" dirty="0" smtClean="0">
                <a:latin typeface="Arial" panose="020B0604020202020204" pitchFamily="34" charset="0"/>
                <a:ea typeface="黑体" panose="02010609060101010101" pitchFamily="49" charset="-122"/>
              </a:rPr>
              <a:t>.………</a:t>
            </a:r>
            <a:endParaRPr lang="en-US" altLang="zh-CN" dirty="0">
              <a:latin typeface="Arial" panose="020B0604020202020204" pitchFamily="34" charset="0"/>
              <a:ea typeface="黑体" panose="02010609060101010101" pitchFamily="49" charset="-122"/>
            </a:endParaRPr>
          </a:p>
          <a:p>
            <a:pPr marL="648000" indent="-285750" algn="just">
              <a:lnSpc>
                <a:spcPct val="120000"/>
              </a:lnSpc>
              <a:spcAft>
                <a:spcPts val="600"/>
              </a:spcAft>
              <a:buFont typeface="Wingdings" panose="05000000000000000000" pitchFamily="2" charset="2"/>
              <a:buChar char="ü"/>
            </a:pPr>
            <a:r>
              <a:rPr lang="en-US" altLang="zh-CN" dirty="0">
                <a:latin typeface="Arial" panose="020B0604020202020204" pitchFamily="34" charset="0"/>
                <a:ea typeface="黑体" panose="02010609060101010101" pitchFamily="49" charset="-122"/>
              </a:rPr>
              <a:t>4</a:t>
            </a:r>
            <a:r>
              <a:rPr lang="zh-CN" altLang="en-US" dirty="0">
                <a:latin typeface="Arial" panose="020B0604020202020204" pitchFamily="34" charset="0"/>
                <a:ea typeface="黑体" panose="02010609060101010101" pitchFamily="49" charset="-122"/>
              </a:rPr>
              <a:t>： </a:t>
            </a:r>
            <a:r>
              <a:rPr lang="zh-CN" altLang="en-US" dirty="0">
                <a:solidFill>
                  <a:schemeClr val="accent5">
                    <a:lumMod val="75000"/>
                  </a:schemeClr>
                </a:solidFill>
                <a:latin typeface="Arial" panose="020B0604020202020204" pitchFamily="34" charset="0"/>
                <a:ea typeface="黑体" panose="02010609060101010101" pitchFamily="49" charset="-122"/>
              </a:rPr>
              <a:t>结果输出成后处理软件可以读取的</a:t>
            </a:r>
            <a:r>
              <a:rPr lang="zh-CN" altLang="en-US" dirty="0" smtClean="0">
                <a:solidFill>
                  <a:schemeClr val="accent5">
                    <a:lumMod val="75000"/>
                  </a:schemeClr>
                </a:solidFill>
                <a:latin typeface="Arial" panose="020B0604020202020204" pitchFamily="34" charset="0"/>
                <a:ea typeface="黑体" panose="02010609060101010101" pitchFamily="49" charset="-122"/>
              </a:rPr>
              <a:t>形式</a:t>
            </a:r>
            <a:r>
              <a:rPr lang="en-US" altLang="zh-CN" dirty="0" smtClean="0">
                <a:solidFill>
                  <a:schemeClr val="accent5">
                    <a:lumMod val="75000"/>
                  </a:schemeClr>
                </a:solidFill>
                <a:latin typeface="Arial" panose="020B0604020202020204" pitchFamily="34" charset="0"/>
                <a:ea typeface="黑体" panose="02010609060101010101" pitchFamily="49" charset="-122"/>
              </a:rPr>
              <a:t>(</a:t>
            </a:r>
            <a:r>
              <a:rPr lang="en-US" altLang="zh-CN" dirty="0" err="1" smtClean="0">
                <a:solidFill>
                  <a:schemeClr val="accent5">
                    <a:lumMod val="75000"/>
                  </a:schemeClr>
                </a:solidFill>
                <a:latin typeface="Arial" panose="020B0604020202020204" pitchFamily="34" charset="0"/>
                <a:ea typeface="黑体" panose="02010609060101010101" pitchFamily="49" charset="-122"/>
              </a:rPr>
              <a:t>Tecplot</a:t>
            </a:r>
            <a:r>
              <a:rPr lang="en-US" altLang="zh-CN" dirty="0" smtClean="0">
                <a:solidFill>
                  <a:schemeClr val="accent5">
                    <a:lumMod val="75000"/>
                  </a:schemeClr>
                </a:solidFill>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a:t>
            </a:r>
          </a:p>
          <a:p>
            <a:pPr marL="285750" indent="-285750" algn="just">
              <a:lnSpc>
                <a:spcPct val="120000"/>
              </a:lnSpc>
              <a:buFont typeface="Wingdings" panose="05000000000000000000" pitchFamily="2" charset="2"/>
              <a:buChar char="l"/>
            </a:pPr>
            <a:r>
              <a:rPr lang="zh-CN" altLang="en-US" b="1" dirty="0" smtClean="0">
                <a:solidFill>
                  <a:srgbClr val="7E2C8B"/>
                </a:solidFill>
                <a:latin typeface="Arial" panose="020B0604020202020204" pitchFamily="34" charset="0"/>
                <a:ea typeface="黑体" panose="02010609060101010101" pitchFamily="49" charset="-122"/>
              </a:rPr>
              <a:t>实际问题分析模块</a:t>
            </a:r>
            <a:endParaRPr lang="en-US" altLang="zh-CN" b="1" dirty="0" smtClean="0">
              <a:solidFill>
                <a:srgbClr val="7E2C8B"/>
              </a:solidFill>
              <a:latin typeface="Arial" panose="020B0604020202020204" pitchFamily="34" charset="0"/>
              <a:ea typeface="黑体" panose="02010609060101010101" pitchFamily="49" charset="-122"/>
            </a:endParaRPr>
          </a:p>
          <a:p>
            <a:pPr marL="648000" indent="-285750" algn="just">
              <a:lnSpc>
                <a:spcPct val="120000"/>
              </a:lnSpc>
              <a:buFont typeface="Wingdings" panose="05000000000000000000" pitchFamily="2" charset="2"/>
              <a:buChar char="ü"/>
            </a:pPr>
            <a:r>
              <a:rPr lang="en-US" altLang="zh-CN" dirty="0">
                <a:solidFill>
                  <a:schemeClr val="accent5">
                    <a:lumMod val="75000"/>
                  </a:schemeClr>
                </a:solidFill>
                <a:latin typeface="Arial" panose="020B0604020202020204" pitchFamily="34" charset="0"/>
                <a:ea typeface="黑体" panose="02010609060101010101" pitchFamily="49" charset="-122"/>
              </a:rPr>
              <a:t>1</a:t>
            </a:r>
            <a:r>
              <a:rPr lang="zh-CN" altLang="en-US" dirty="0" smtClean="0">
                <a:solidFill>
                  <a:schemeClr val="accent5">
                    <a:lumMod val="75000"/>
                  </a:schemeClr>
                </a:solidFill>
                <a:latin typeface="Arial" panose="020B0604020202020204" pitchFamily="34" charset="0"/>
                <a:ea typeface="黑体" panose="02010609060101010101" pitchFamily="49" charset="-122"/>
              </a:rPr>
              <a:t>：选择生活或工程中一个较复杂结构，采用三维实体单元，</a:t>
            </a:r>
            <a:endParaRPr lang="en-US" altLang="zh-CN" dirty="0" smtClean="0">
              <a:solidFill>
                <a:schemeClr val="accent5">
                  <a:lumMod val="75000"/>
                </a:schemeClr>
              </a:solidFill>
              <a:latin typeface="Arial" panose="020B0604020202020204" pitchFamily="34" charset="0"/>
              <a:ea typeface="黑体" panose="02010609060101010101" pitchFamily="49" charset="-122"/>
            </a:endParaRPr>
          </a:p>
          <a:p>
            <a:pPr marL="362250" algn="just">
              <a:lnSpc>
                <a:spcPct val="120000"/>
              </a:lnSpc>
            </a:pPr>
            <a:r>
              <a:rPr lang="zh-CN" altLang="en-US" dirty="0" smtClean="0">
                <a:solidFill>
                  <a:schemeClr val="accent5">
                    <a:lumMod val="75000"/>
                  </a:schemeClr>
                </a:solidFill>
                <a:latin typeface="Arial" panose="020B0604020202020204" pitchFamily="34" charset="0"/>
                <a:ea typeface="黑体" panose="02010609060101010101" pitchFamily="49" charset="-122"/>
              </a:rPr>
              <a:t>          用</a:t>
            </a:r>
            <a:r>
              <a:rPr lang="en-US" altLang="zh-CN" dirty="0" smtClean="0">
                <a:solidFill>
                  <a:schemeClr val="accent5">
                    <a:lumMod val="75000"/>
                  </a:schemeClr>
                </a:solidFill>
                <a:latin typeface="Arial" panose="020B0604020202020204" pitchFamily="34" charset="0"/>
                <a:ea typeface="黑体" panose="02010609060101010101" pitchFamily="49" charset="-122"/>
              </a:rPr>
              <a:t>STAP</a:t>
            </a:r>
            <a:r>
              <a:rPr lang="zh-CN" altLang="en-US" dirty="0" smtClean="0">
                <a:solidFill>
                  <a:schemeClr val="accent5">
                    <a:lumMod val="75000"/>
                  </a:schemeClr>
                </a:solidFill>
                <a:latin typeface="Arial" panose="020B0604020202020204" pitchFamily="34" charset="0"/>
                <a:ea typeface="黑体" panose="02010609060101010101" pitchFamily="49" charset="-122"/>
              </a:rPr>
              <a:t>程序对其进行瞬态响应分析</a:t>
            </a:r>
            <a:endParaRPr lang="zh-CN" altLang="en-US" dirty="0">
              <a:solidFill>
                <a:schemeClr val="accent5">
                  <a:lumMod val="75000"/>
                </a:schemeClr>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51558661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0" y="135672"/>
            <a:ext cx="7255925"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矩阵乘法算法的动态选择</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3012363"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在求解过程中我们发现：</a:t>
            </a:r>
            <a:endParaRPr lang="zh-CN" altLang="en-US" dirty="0">
              <a:latin typeface="Arial" panose="020B0604020202020204" pitchFamily="34" charset="0"/>
              <a:ea typeface="黑体" panose="02010609060101010101" pitchFamily="49" charset="-122"/>
            </a:endParaRPr>
          </a:p>
        </p:txBody>
      </p:sp>
      <p:sp>
        <p:nvSpPr>
          <p:cNvPr id="2" name="Rectangle 2"/>
          <p:cNvSpPr>
            <a:spLocks noChangeArrowheads="1"/>
          </p:cNvSpPr>
          <p:nvPr/>
        </p:nvSpPr>
        <p:spPr bwMode="auto">
          <a:xfrm>
            <a:off x="3172070" y="2680681"/>
            <a:ext cx="105607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329240" y="1159751"/>
            <a:ext cx="8649297" cy="175432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当矩阵的</a:t>
            </a:r>
            <a:r>
              <a:rPr lang="zh-CN" altLang="en-US" dirty="0" smtClean="0">
                <a:solidFill>
                  <a:srgbClr val="FF0000"/>
                </a:solidFill>
                <a:latin typeface="Arial" panose="020B0604020202020204" pitchFamily="34" charset="0"/>
                <a:ea typeface="黑体" panose="02010609060101010101" pitchFamily="49" charset="-122"/>
              </a:rPr>
              <a:t>填充率超过</a:t>
            </a:r>
            <a:r>
              <a:rPr lang="en-US" altLang="zh-CN" dirty="0" smtClean="0">
                <a:solidFill>
                  <a:srgbClr val="FF0000"/>
                </a:solidFill>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后，稀疏矩阵的专用乘法算法优势快速丧失，甚至计算时间超过了满矩阵乘法算法；</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在</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的迭代过程中，由于扰动的传播，</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矩阵填充率上升是必然的趋势；</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矩阵的填充率跟具体问题有关，不同问题填充率的变化范围可能很大；</a:t>
            </a:r>
            <a:endParaRPr lang="en-US" altLang="zh-CN" dirty="0" smtClean="0">
              <a:latin typeface="Arial" panose="020B0604020202020204" pitchFamily="34" charset="0"/>
              <a:ea typeface="黑体" panose="02010609060101010101" pitchFamily="49" charset="-122"/>
            </a:endParaRPr>
          </a:p>
        </p:txBody>
      </p:sp>
      <p:sp>
        <p:nvSpPr>
          <p:cNvPr id="12" name="文本框 11"/>
          <p:cNvSpPr txBox="1"/>
          <p:nvPr/>
        </p:nvSpPr>
        <p:spPr>
          <a:xfrm>
            <a:off x="104616" y="2825487"/>
            <a:ext cx="5089855" cy="454035"/>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根据矩阵稀疏程度来</a:t>
            </a:r>
            <a:r>
              <a:rPr lang="zh-CN" altLang="en-US" dirty="0" smtClean="0">
                <a:solidFill>
                  <a:srgbClr val="FF0000"/>
                </a:solidFill>
                <a:latin typeface="Arial" panose="020B0604020202020204" pitchFamily="34" charset="0"/>
                <a:ea typeface="黑体" panose="02010609060101010101" pitchFamily="49" charset="-122"/>
              </a:rPr>
              <a:t>动态选择乘法算法的程序</a:t>
            </a:r>
            <a:endParaRPr lang="zh-CN" altLang="en-US" dirty="0">
              <a:solidFill>
                <a:srgbClr val="FF0000"/>
              </a:solidFill>
              <a:latin typeface="Arial" panose="020B0604020202020204" pitchFamily="34" charset="0"/>
              <a:ea typeface="黑体" panose="02010609060101010101" pitchFamily="49" charset="-122"/>
            </a:endParaRPr>
          </a:p>
        </p:txBody>
      </p:sp>
      <p:sp>
        <p:nvSpPr>
          <p:cNvPr id="16" name="文本框 15"/>
          <p:cNvSpPr txBox="1"/>
          <p:nvPr/>
        </p:nvSpPr>
        <p:spPr>
          <a:xfrm>
            <a:off x="468578" y="3558236"/>
            <a:ext cx="6528582" cy="2723823"/>
          </a:xfrm>
          <a:prstGeom prst="rect">
            <a:avLst/>
          </a:prstGeom>
          <a:noFill/>
          <a:ln>
            <a:noFill/>
          </a:ln>
        </p:spPr>
        <p:txBody>
          <a:bodyPr wrap="none" rtlCol="0">
            <a:spAutoFit/>
          </a:bodyPr>
          <a:lstStyle/>
          <a:p>
            <a:pPr>
              <a:lnSpc>
                <a:spcPct val="150000"/>
              </a:lnSpc>
            </a:pPr>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for </a:t>
            </a:r>
            <a:r>
              <a:rPr lang="en-US" altLang="zh-CN" dirty="0" err="1">
                <a:latin typeface="Arial" panose="020B0604020202020204" pitchFamily="34" charset="0"/>
                <a:ea typeface="黑体" panose="02010609060101010101" pitchFamily="49" charset="-122"/>
              </a:rPr>
              <a:t>iter</a:t>
            </a:r>
            <a:r>
              <a:rPr lang="en-US" altLang="zh-CN" dirty="0">
                <a:latin typeface="Arial" panose="020B0604020202020204" pitchFamily="34" charset="0"/>
                <a:ea typeface="黑体" panose="02010609060101010101" pitchFamily="49" charset="-122"/>
              </a:rPr>
              <a:t> =1</a:t>
            </a:r>
            <a:r>
              <a:rPr lang="zh-CN" altLang="zh-CN"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N</a:t>
            </a:r>
            <a:endParaRPr lang="zh-CN" altLang="zh-CN" dirty="0">
              <a:latin typeface="Arial" panose="020B0604020202020204" pitchFamily="34" charset="0"/>
              <a:ea typeface="黑体" panose="02010609060101010101" pitchFamily="49" charset="-122"/>
            </a:endParaRPr>
          </a:p>
          <a:p>
            <a:r>
              <a:rPr lang="en-US" altLang="zh-CN" dirty="0" smtClean="0">
                <a:latin typeface="Arial" panose="020B0604020202020204" pitchFamily="34" charset="0"/>
                <a:ea typeface="黑体" panose="02010609060101010101" pitchFamily="49" charset="-122"/>
              </a:rPr>
              <a:t>	     if(Ta</a:t>
            </a:r>
            <a:r>
              <a:rPr lang="zh-CN" altLang="en-US" dirty="0" smtClean="0">
                <a:latin typeface="Arial" panose="020B0604020202020204" pitchFamily="34" charset="0"/>
                <a:ea typeface="黑体" panose="02010609060101010101" pitchFamily="49" charset="-122"/>
              </a:rPr>
              <a:t>的填充率</a:t>
            </a:r>
            <a:r>
              <a:rPr lang="en-US" altLang="zh-CN" dirty="0" smtClean="0">
                <a:latin typeface="Arial" panose="020B0604020202020204" pitchFamily="34" charset="0"/>
                <a:ea typeface="黑体" panose="02010609060101010101" pitchFamily="49" charset="-122"/>
              </a:rPr>
              <a:t>&lt;1%</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使用稀疏矩阵乘法计算</a:t>
            </a:r>
            <a:r>
              <a:rPr lang="en-US" altLang="zh-CN" dirty="0" smtClean="0">
                <a:latin typeface="Arial" panose="020B0604020202020204" pitchFamily="34" charset="0"/>
                <a:ea typeface="黑体" panose="02010609060101010101" pitchFamily="49" charset="-122"/>
              </a:rPr>
              <a:t>Ta </a:t>
            </a:r>
            <a:r>
              <a:rPr lang="en-US" altLang="zh-CN" dirty="0">
                <a:latin typeface="Arial" panose="020B0604020202020204" pitchFamily="34" charset="0"/>
                <a:ea typeface="黑体" panose="02010609060101010101" pitchFamily="49" charset="-122"/>
              </a:rPr>
              <a:t>= Ta*</a:t>
            </a:r>
            <a:r>
              <a:rPr lang="zh-CN" altLang="zh-CN" dirty="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Ta+2*I</a:t>
            </a:r>
            <a:r>
              <a:rPr lang="zh-CN" altLang="zh-CN" dirty="0" smtClean="0">
                <a:latin typeface="Arial" panose="020B0604020202020204" pitchFamily="34" charset="0"/>
                <a:ea typeface="黑体" panose="02010609060101010101" pitchFamily="49" charset="-122"/>
              </a:rPr>
              <a:t>）</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r>
              <a:rPr lang="en-US" altLang="zh-CN" dirty="0" smtClean="0">
                <a:latin typeface="Arial" panose="020B0604020202020204" pitchFamily="34" charset="0"/>
                <a:ea typeface="黑体" panose="02010609060101010101" pitchFamily="49" charset="-122"/>
              </a:rPr>
              <a:t>	     else</a:t>
            </a:r>
          </a:p>
          <a:p>
            <a:r>
              <a:rPr lang="en-US" altLang="zh-CN" dirty="0" smtClean="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使用</a:t>
            </a:r>
            <a:r>
              <a:rPr lang="zh-CN" altLang="en-US" dirty="0">
                <a:latin typeface="Arial" panose="020B0604020202020204" pitchFamily="34" charset="0"/>
                <a:ea typeface="黑体" panose="02010609060101010101" pitchFamily="49" charset="-122"/>
              </a:rPr>
              <a:t>满</a:t>
            </a:r>
            <a:r>
              <a:rPr lang="zh-CN" altLang="en-US" dirty="0" smtClean="0">
                <a:latin typeface="Arial" panose="020B0604020202020204" pitchFamily="34" charset="0"/>
                <a:ea typeface="黑体" panose="02010609060101010101" pitchFamily="49" charset="-122"/>
              </a:rPr>
              <a:t>矩阵</a:t>
            </a:r>
            <a:r>
              <a:rPr lang="zh-CN" altLang="en-US" dirty="0">
                <a:latin typeface="Arial" panose="020B0604020202020204" pitchFamily="34" charset="0"/>
                <a:ea typeface="黑体" panose="02010609060101010101" pitchFamily="49" charset="-122"/>
              </a:rPr>
              <a:t>乘法计算</a:t>
            </a:r>
            <a:r>
              <a:rPr lang="en-US" altLang="zh-CN" dirty="0">
                <a:latin typeface="Arial" panose="020B0604020202020204" pitchFamily="34" charset="0"/>
                <a:ea typeface="黑体" panose="02010609060101010101" pitchFamily="49" charset="-122"/>
              </a:rPr>
              <a:t>Ta = Ta*</a:t>
            </a:r>
            <a:r>
              <a:rPr lang="zh-CN" altLang="zh-CN"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Ta+2*I</a:t>
            </a:r>
            <a:r>
              <a:rPr lang="zh-CN" altLang="zh-CN" dirty="0">
                <a:latin typeface="Arial" panose="020B0604020202020204" pitchFamily="34" charset="0"/>
                <a:ea typeface="黑体" panose="02010609060101010101" pitchFamily="49" charset="-122"/>
              </a:rPr>
              <a:t>）</a:t>
            </a:r>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同时之后的迭代计算全部使用满矩阵算法；</a:t>
            </a:r>
            <a:endParaRPr lang="en-US" altLang="zh-CN" dirty="0" smtClean="0">
              <a:latin typeface="Arial" panose="020B0604020202020204" pitchFamily="34" charset="0"/>
              <a:ea typeface="黑体" panose="02010609060101010101" pitchFamily="49" charset="-122"/>
            </a:endParaRPr>
          </a:p>
          <a:p>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    end</a:t>
            </a:r>
            <a:endParaRPr lang="zh-CN" altLang="zh-CN" dirty="0">
              <a:latin typeface="Arial" panose="020B0604020202020204" pitchFamily="34" charset="0"/>
              <a:ea typeface="黑体" panose="02010609060101010101" pitchFamily="49" charset="-122"/>
            </a:endParaRPr>
          </a:p>
          <a:p>
            <a:r>
              <a:rPr lang="en-US" altLang="zh-CN" dirty="0">
                <a:latin typeface="Arial" panose="020B0604020202020204" pitchFamily="34" charset="0"/>
                <a:ea typeface="黑体" panose="02010609060101010101" pitchFamily="49" charset="-122"/>
              </a:rPr>
              <a:t>                          </a:t>
            </a:r>
            <a:r>
              <a:rPr lang="zh-CN" altLang="zh-CN" dirty="0">
                <a:latin typeface="Arial" panose="020B0604020202020204" pitchFamily="34" charset="0"/>
                <a:ea typeface="黑体" panose="02010609060101010101" pitchFamily="49" charset="-122"/>
              </a:rPr>
              <a:t>将</a:t>
            </a:r>
            <a:r>
              <a:rPr lang="en-US" altLang="zh-CN" dirty="0">
                <a:latin typeface="Arial" panose="020B0604020202020204" pitchFamily="34" charset="0"/>
                <a:ea typeface="黑体" panose="02010609060101010101" pitchFamily="49" charset="-122"/>
              </a:rPr>
              <a:t>Ta</a:t>
            </a:r>
            <a:r>
              <a:rPr lang="zh-CN" altLang="zh-CN" dirty="0">
                <a:latin typeface="Arial" panose="020B0604020202020204" pitchFamily="34" charset="0"/>
                <a:ea typeface="黑体" panose="02010609060101010101" pitchFamily="49" charset="-122"/>
              </a:rPr>
              <a:t>稀疏化；</a:t>
            </a:r>
          </a:p>
          <a:p>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end</a:t>
            </a:r>
            <a:endParaRPr lang="zh-CN" altLang="zh-CN" dirty="0">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15355539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0" y="135672"/>
            <a:ext cx="7255925"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程序编写过程中的问题研究</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3012363"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在求解过程中遇到问题：</a:t>
            </a: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329240" y="1159751"/>
            <a:ext cx="8649297" cy="45653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矩阵迭代求解过程中出现数据越界，结果全为</a:t>
            </a:r>
            <a:r>
              <a:rPr lang="en-US" altLang="zh-CN" dirty="0" err="1" smtClean="0">
                <a:latin typeface="Arial" panose="020B0604020202020204" pitchFamily="34" charset="0"/>
                <a:ea typeface="黑体" panose="02010609060101010101" pitchFamily="49" charset="-122"/>
              </a:rPr>
              <a:t>NaN</a:t>
            </a:r>
            <a:r>
              <a:rPr lang="zh-CN" altLang="en-US" dirty="0" smtClean="0">
                <a:latin typeface="Arial" panose="020B0604020202020204" pitchFamily="34" charset="0"/>
                <a:ea typeface="黑体" panose="02010609060101010101" pitchFamily="49" charset="-122"/>
              </a:rPr>
              <a:t>的情况；</a:t>
            </a:r>
            <a:endParaRPr lang="en-US" altLang="zh-CN" dirty="0" smtClean="0">
              <a:latin typeface="Arial" panose="020B0604020202020204" pitchFamily="34" charset="0"/>
              <a:ea typeface="黑体" panose="02010609060101010101" pitchFamily="49" charset="-122"/>
            </a:endParaRPr>
          </a:p>
        </p:txBody>
      </p:sp>
      <p:sp>
        <p:nvSpPr>
          <p:cNvPr id="12" name="文本框 11"/>
          <p:cNvSpPr txBox="1"/>
          <p:nvPr/>
        </p:nvSpPr>
        <p:spPr>
          <a:xfrm>
            <a:off x="104616" y="1578571"/>
            <a:ext cx="1627369"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原因分析：</a:t>
            </a:r>
            <a:endParaRPr lang="zh-CN" altLang="en-US" dirty="0">
              <a:solidFill>
                <a:srgbClr val="FF0000"/>
              </a:solidFill>
              <a:latin typeface="Arial" panose="020B0604020202020204" pitchFamily="34" charset="0"/>
              <a:ea typeface="黑体" panose="02010609060101010101" pitchFamily="49" charset="-122"/>
            </a:endParaRPr>
          </a:p>
        </p:txBody>
      </p:sp>
      <p:sp>
        <p:nvSpPr>
          <p:cNvPr id="3" name="Rectangle 2"/>
          <p:cNvSpPr>
            <a:spLocks noChangeArrowheads="1"/>
          </p:cNvSpPr>
          <p:nvPr/>
        </p:nvSpPr>
        <p:spPr bwMode="auto">
          <a:xfrm>
            <a:off x="4693920" y="25080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1378733023"/>
              </p:ext>
            </p:extLst>
          </p:nvPr>
        </p:nvGraphicFramePr>
        <p:xfrm>
          <a:off x="3949700" y="2508250"/>
          <a:ext cx="3157538" cy="1281113"/>
        </p:xfrm>
        <a:graphic>
          <a:graphicData uri="http://schemas.openxmlformats.org/presentationml/2006/ole">
            <mc:AlternateContent xmlns:mc="http://schemas.openxmlformats.org/markup-compatibility/2006">
              <mc:Choice xmlns:v="urn:schemas-microsoft-com:vml" Requires="v">
                <p:oleObj spid="_x0000_s16641" name="Equation" r:id="rId4" imgW="2438280" imgH="990360" progId="Equation.DSMT4">
                  <p:embed/>
                </p:oleObj>
              </mc:Choice>
              <mc:Fallback>
                <p:oleObj name="Equation" r:id="rId4" imgW="2438280" imgH="990360" progId="Equation.DSMT4">
                  <p:embed/>
                  <p:pic>
                    <p:nvPicPr>
                      <p:cNvPr id="0" name="Object 1"/>
                      <p:cNvPicPr>
                        <a:picLocks noChangeAspect="1" noChangeArrowheads="1"/>
                      </p:cNvPicPr>
                      <p:nvPr/>
                    </p:nvPicPr>
                    <p:blipFill>
                      <a:blip r:embed="rId5"/>
                      <a:srcRect/>
                      <a:stretch>
                        <a:fillRect/>
                      </a:stretch>
                    </p:blipFill>
                    <p:spPr bwMode="auto">
                      <a:xfrm>
                        <a:off x="3949700" y="2508250"/>
                        <a:ext cx="3157538" cy="1281113"/>
                      </a:xfrm>
                      <a:prstGeom prst="rect">
                        <a:avLst/>
                      </a:prstGeom>
                      <a:noFill/>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09074982"/>
              </p:ext>
            </p:extLst>
          </p:nvPr>
        </p:nvGraphicFramePr>
        <p:xfrm>
          <a:off x="2047451" y="2924450"/>
          <a:ext cx="1513434" cy="317380"/>
        </p:xfrm>
        <a:graphic>
          <a:graphicData uri="http://schemas.openxmlformats.org/presentationml/2006/ole">
            <mc:AlternateContent xmlns:mc="http://schemas.openxmlformats.org/markup-compatibility/2006">
              <mc:Choice xmlns:v="urn:schemas-microsoft-com:vml" Requires="v">
                <p:oleObj spid="_x0000_s16642" name="Equation" r:id="rId6" imgW="817000" imgH="171065" progId="Equation.DSMT4">
                  <p:embed/>
                </p:oleObj>
              </mc:Choice>
              <mc:Fallback>
                <p:oleObj name="Equation" r:id="rId6" imgW="817000" imgH="171065" progId="Equation.DSMT4">
                  <p:embed/>
                  <p:pic>
                    <p:nvPicPr>
                      <p:cNvPr id="0" name=""/>
                      <p:cNvPicPr/>
                      <p:nvPr/>
                    </p:nvPicPr>
                    <p:blipFill>
                      <a:blip r:embed="rId7"/>
                      <a:stretch>
                        <a:fillRect/>
                      </a:stretch>
                    </p:blipFill>
                    <p:spPr>
                      <a:xfrm>
                        <a:off x="2047451" y="2924450"/>
                        <a:ext cx="1513434" cy="317380"/>
                      </a:xfrm>
                      <a:prstGeom prst="rect">
                        <a:avLst/>
                      </a:prstGeom>
                    </p:spPr>
                  </p:pic>
                </p:oleObj>
              </mc:Fallback>
            </mc:AlternateContent>
          </a:graphicData>
        </a:graphic>
      </p:graphicFrame>
      <p:sp>
        <p:nvSpPr>
          <p:cNvPr id="14" name="文本框 13"/>
          <p:cNvSpPr txBox="1"/>
          <p:nvPr/>
        </p:nvSpPr>
        <p:spPr>
          <a:xfrm>
            <a:off x="369271" y="1921671"/>
            <a:ext cx="8649297" cy="45653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Hamilton</a:t>
            </a:r>
            <a:r>
              <a:rPr lang="zh-CN" altLang="en-US" dirty="0" smtClean="0">
                <a:latin typeface="Arial" panose="020B0604020202020204" pitchFamily="34" charset="0"/>
                <a:ea typeface="黑体" panose="02010609060101010101" pitchFamily="49" charset="-122"/>
              </a:rPr>
              <a:t>体系下的动力学方程：</a:t>
            </a:r>
            <a:endParaRPr lang="en-US" altLang="zh-CN" dirty="0" smtClean="0">
              <a:latin typeface="Arial" panose="020B0604020202020204" pitchFamily="34" charset="0"/>
              <a:ea typeface="黑体" panose="02010609060101010101" pitchFamily="49" charset="-122"/>
            </a:endParaRPr>
          </a:p>
        </p:txBody>
      </p:sp>
      <p:sp>
        <p:nvSpPr>
          <p:cNvPr id="17" name="文本框 16"/>
          <p:cNvSpPr txBox="1"/>
          <p:nvPr/>
        </p:nvSpPr>
        <p:spPr>
          <a:xfrm>
            <a:off x="104616" y="3789363"/>
            <a:ext cx="2876108" cy="276999"/>
          </a:xfrm>
          <a:prstGeom prst="rect">
            <a:avLst/>
          </a:prstGeom>
          <a:noFill/>
          <a:ln>
            <a:noFill/>
          </a:ln>
        </p:spPr>
        <p:txBody>
          <a:bodyPr wrap="none" rtlCol="0">
            <a:spAutoFit/>
          </a:bodyPr>
          <a:lstStyle/>
          <a:p>
            <a:r>
              <a:rPr lang="zh-CN" altLang="en-US" sz="1200" dirty="0" smtClean="0">
                <a:latin typeface="Arial" panose="020B0604020202020204" pitchFamily="34" charset="0"/>
                <a:ea typeface="黑体" panose="02010609060101010101" pitchFamily="49" charset="-122"/>
              </a:rPr>
              <a:t>算例</a:t>
            </a:r>
            <a:r>
              <a:rPr lang="en-US" altLang="zh-CN" sz="1200" dirty="0" smtClean="0">
                <a:latin typeface="Arial" panose="020B0604020202020204" pitchFamily="34" charset="0"/>
                <a:ea typeface="黑体" panose="02010609060101010101" pitchFamily="49" charset="-122"/>
              </a:rPr>
              <a:t>: </a:t>
            </a:r>
            <a:r>
              <a:rPr lang="zh-CN" altLang="en-US" sz="1200" dirty="0" smtClean="0">
                <a:latin typeface="Arial" panose="020B0604020202020204" pitchFamily="34" charset="0"/>
                <a:ea typeface="黑体" panose="02010609060101010101" pitchFamily="49" charset="-122"/>
              </a:rPr>
              <a:t>悬臂梁受纯弯载荷 </a:t>
            </a:r>
            <a:r>
              <a:rPr lang="en-US" altLang="zh-CN" sz="1200" dirty="0" smtClean="0">
                <a:latin typeface="Arial" panose="020B0604020202020204" pitchFamily="34" charset="0"/>
                <a:ea typeface="黑体" panose="02010609060101010101" pitchFamily="49" charset="-122"/>
              </a:rPr>
              <a:t>40</a:t>
            </a:r>
            <a:r>
              <a:rPr lang="zh-CN" altLang="en-US" sz="1200" dirty="0" smtClean="0">
                <a:latin typeface="Arial" panose="020B0604020202020204" pitchFamily="34" charset="0"/>
                <a:ea typeface="黑体" panose="02010609060101010101" pitchFamily="49" charset="-122"/>
              </a:rPr>
              <a:t>个</a:t>
            </a:r>
            <a:r>
              <a:rPr lang="en-US" altLang="zh-CN" sz="1200" dirty="0" smtClean="0">
                <a:latin typeface="Arial" panose="020B0604020202020204" pitchFamily="34" charset="0"/>
                <a:ea typeface="黑体" panose="02010609060101010101" pitchFamily="49" charset="-122"/>
              </a:rPr>
              <a:t>C3D8</a:t>
            </a:r>
            <a:r>
              <a:rPr lang="zh-CN" altLang="en-US" sz="1200" dirty="0">
                <a:latin typeface="Arial" panose="020B0604020202020204" pitchFamily="34" charset="0"/>
                <a:ea typeface="黑体" panose="02010609060101010101" pitchFamily="49" charset="-122"/>
              </a:rPr>
              <a:t>单元</a:t>
            </a:r>
          </a:p>
        </p:txBody>
      </p:sp>
      <p:pic>
        <p:nvPicPr>
          <p:cNvPr id="18" name="图片 17"/>
          <p:cNvPicPr>
            <a:picLocks noChangeAspect="1"/>
          </p:cNvPicPr>
          <p:nvPr/>
        </p:nvPicPr>
        <p:blipFill>
          <a:blip r:embed="rId8"/>
          <a:stretch>
            <a:fillRect/>
          </a:stretch>
        </p:blipFill>
        <p:spPr>
          <a:xfrm>
            <a:off x="297080" y="4066362"/>
            <a:ext cx="2421658" cy="2111829"/>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2718738" y="4003750"/>
                <a:ext cx="6366859" cy="2174441"/>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在这个模型中，材料选取的是钢；单位制采用</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mm</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矩阵元素为</a:t>
                </a:r>
                <a14:m>
                  <m:oMath xmlns:m="http://schemas.openxmlformats.org/officeDocument/2006/math">
                    <m:sSup>
                      <m:sSupPr>
                        <m:ctrlPr>
                          <a:rPr lang="en-US" altLang="zh-CN" i="1" smtClean="0">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−9</m:t>
                        </m:r>
                      </m:sup>
                    </m:sSup>
                    <m:r>
                      <a:rPr lang="zh-CN" altLang="en-US" i="1">
                        <a:latin typeface="Cambria Math" panose="02040503050406030204" pitchFamily="18" charset="0"/>
                        <a:ea typeface="黑体" panose="02010609060101010101" pitchFamily="49" charset="-122"/>
                      </a:rPr>
                      <m:t>量级</m:t>
                    </m:r>
                  </m:oMath>
                </a14:m>
                <a:r>
                  <a:rPr lang="zh-CN" altLang="en-US" dirty="0" smtClean="0">
                    <a:latin typeface="Arial" panose="020B0604020202020204" pitchFamily="34" charset="0"/>
                    <a:ea typeface="黑体" panose="02010609060101010101" pitchFamily="49" charset="-122"/>
                  </a:rPr>
                  <a:t>，</a:t>
                </a:r>
                <a14:m>
                  <m:oMath xmlns:m="http://schemas.openxmlformats.org/officeDocument/2006/math">
                    <m:sSup>
                      <m:sSupPr>
                        <m:ctrlPr>
                          <a:rPr lang="en-US" altLang="zh-CN" i="1" dirty="0" smtClean="0">
                            <a:latin typeface="Cambria Math" panose="02040503050406030204" pitchFamily="18" charset="0"/>
                            <a:ea typeface="黑体" panose="02010609060101010101" pitchFamily="49" charset="-122"/>
                          </a:rPr>
                        </m:ctrlPr>
                      </m:sSupPr>
                      <m:e>
                        <m:r>
                          <a:rPr lang="en-US" altLang="zh-CN" b="0" i="1" dirty="0" smtClean="0">
                            <a:latin typeface="Cambria Math" panose="02040503050406030204" pitchFamily="18" charset="0"/>
                            <a:ea typeface="黑体" panose="02010609060101010101" pitchFamily="49" charset="-122"/>
                          </a:rPr>
                          <m:t>𝑀</m:t>
                        </m:r>
                      </m:e>
                      <m:sup>
                        <m:r>
                          <a:rPr lang="en-US" altLang="zh-CN" b="0" i="1" dirty="0" smtClean="0">
                            <a:latin typeface="Cambria Math" panose="02040503050406030204" pitchFamily="18" charset="0"/>
                            <a:ea typeface="黑体" panose="02010609060101010101" pitchFamily="49" charset="-122"/>
                          </a:rPr>
                          <m:t>−1</m:t>
                        </m:r>
                      </m:sup>
                    </m:sSup>
                    <m:r>
                      <a:rPr lang="zh-CN" altLang="en-US" i="1" dirty="0">
                        <a:latin typeface="Cambria Math" panose="02040503050406030204" pitchFamily="18" charset="0"/>
                        <a:ea typeface="黑体" panose="02010609060101010101" pitchFamily="49" charset="-122"/>
                      </a:rPr>
                      <m:t>的</m:t>
                    </m:r>
                  </m:oMath>
                </a14:m>
                <a:r>
                  <a:rPr lang="zh-CN" altLang="en-US" dirty="0" smtClean="0">
                    <a:latin typeface="Arial" panose="020B0604020202020204" pitchFamily="34" charset="0"/>
                    <a:ea typeface="黑体" panose="02010609060101010101" pitchFamily="49" charset="-122"/>
                  </a:rPr>
                  <a:t>元素为</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i="1">
                            <a:latin typeface="Cambria Math" panose="02040503050406030204" pitchFamily="18" charset="0"/>
                            <a:ea typeface="黑体" panose="02010609060101010101" pitchFamily="49" charset="-122"/>
                          </a:rPr>
                          <m:t>9</m:t>
                        </m:r>
                      </m:sup>
                    </m:sSup>
                  </m:oMath>
                </a14:m>
                <a:r>
                  <a:rPr lang="zh-CN" altLang="en-US" dirty="0">
                    <a:latin typeface="Arial" panose="020B0604020202020204" pitchFamily="34" charset="0"/>
                    <a:ea typeface="黑体" panose="02010609060101010101" pitchFamily="49" charset="-122"/>
                  </a:rPr>
                  <a:t>量</a:t>
                </a:r>
                <a:r>
                  <a:rPr lang="zh-CN" altLang="en-US" dirty="0" smtClean="0">
                    <a:latin typeface="Arial" panose="020B0604020202020204" pitchFamily="34" charset="0"/>
                    <a:ea typeface="黑体" panose="02010609060101010101" pitchFamily="49" charset="-122"/>
                  </a:rPr>
                  <a:t>级，</a:t>
                </a:r>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的量级为</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5</m:t>
                        </m:r>
                      </m:sup>
                    </m:sSup>
                  </m:oMath>
                </a14:m>
                <a:r>
                  <a:rPr lang="zh-CN" altLang="en-US" dirty="0" smtClean="0">
                    <a:latin typeface="Arial" panose="020B0604020202020204" pitchFamily="34" charset="0"/>
                    <a:ea typeface="黑体" panose="02010609060101010101" pitchFamily="49" charset="-122"/>
                  </a:rPr>
                  <a:t>；</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solidFill>
                      <a:srgbClr val="FF0000"/>
                    </a:solidFill>
                    <a:latin typeface="Arial" panose="020B0604020202020204" pitchFamily="34" charset="0"/>
                    <a:ea typeface="黑体" panose="02010609060101010101" pitchFamily="49" charset="-122"/>
                  </a:rPr>
                  <a:t>由于</a:t>
                </a:r>
                <a:r>
                  <a:rPr lang="en-US" altLang="zh-CN" dirty="0" smtClean="0">
                    <a:solidFill>
                      <a:srgbClr val="FF0000"/>
                    </a:solidFill>
                    <a:latin typeface="Arial" panose="020B0604020202020204" pitchFamily="34" charset="0"/>
                    <a:ea typeface="黑体" panose="02010609060101010101" pitchFamily="49" charset="-122"/>
                  </a:rPr>
                  <a:t>H</a:t>
                </a:r>
                <a:r>
                  <a:rPr lang="zh-CN" altLang="en-US" dirty="0" smtClean="0">
                    <a:solidFill>
                      <a:srgbClr val="FF0000"/>
                    </a:solidFill>
                    <a:latin typeface="Arial" panose="020B0604020202020204" pitchFamily="34" charset="0"/>
                    <a:ea typeface="黑体" panose="02010609060101010101" pitchFamily="49" charset="-122"/>
                  </a:rPr>
                  <a:t>中的元素过大造成</a:t>
                </a:r>
                <a:r>
                  <a:rPr lang="en-US" altLang="zh-CN" dirty="0" smtClean="0">
                    <a:solidFill>
                      <a:srgbClr val="FF0000"/>
                    </a:solidFill>
                    <a:latin typeface="Arial" panose="020B0604020202020204" pitchFamily="34" charset="0"/>
                    <a:ea typeface="黑体" panose="02010609060101010101" pitchFamily="49" charset="-122"/>
                  </a:rPr>
                  <a:t>T</a:t>
                </a:r>
                <a:r>
                  <a:rPr lang="zh-CN" altLang="en-US" dirty="0" smtClean="0">
                    <a:solidFill>
                      <a:srgbClr val="FF0000"/>
                    </a:solidFill>
                    <a:latin typeface="Arial" panose="020B0604020202020204" pitchFamily="34" charset="0"/>
                    <a:ea typeface="黑体" panose="02010609060101010101" pitchFamily="49" charset="-122"/>
                  </a:rPr>
                  <a:t>矩阵迭代过程中的数据过大超过了计算机能存贮的最大值</a:t>
                </a:r>
                <a:endParaRPr lang="en-US" altLang="zh-CN" dirty="0" smtClean="0">
                  <a:solidFill>
                    <a:srgbClr val="FF0000"/>
                  </a:solidFill>
                  <a:latin typeface="Arial" panose="020B0604020202020204" pitchFamily="34" charset="0"/>
                  <a:ea typeface="黑体" panose="02010609060101010101" pitchFamily="49"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718738" y="4003750"/>
                <a:ext cx="6366859" cy="2174441"/>
              </a:xfrm>
              <a:prstGeom prst="rect">
                <a:avLst/>
              </a:prstGeom>
              <a:blipFill>
                <a:blip r:embed="rId9"/>
                <a:stretch>
                  <a:fillRect l="-670" b="-562"/>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24710123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3"/>
          <p:cNvSpPr txBox="1"/>
          <p:nvPr/>
        </p:nvSpPr>
        <p:spPr>
          <a:xfrm>
            <a:off x="329240" y="135672"/>
            <a:ext cx="7255925"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程序编写过程中的问题研究</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5" name="文本框 14"/>
          <p:cNvSpPr txBox="1"/>
          <p:nvPr/>
        </p:nvSpPr>
        <p:spPr>
          <a:xfrm>
            <a:off x="104616" y="861512"/>
            <a:ext cx="2319866" cy="507831"/>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进一步原因分析：</a:t>
            </a:r>
            <a:endParaRPr lang="zh-CN" altLang="en-US" dirty="0">
              <a:latin typeface="Arial" panose="020B0604020202020204" pitchFamily="34" charset="0"/>
              <a:ea typeface="黑体" panose="02010609060101010101" pitchFamily="49" charset="-122"/>
            </a:endParaRPr>
          </a:p>
        </p:txBody>
      </p:sp>
      <p:sp>
        <p:nvSpPr>
          <p:cNvPr id="2" name="Rectangle 2"/>
          <p:cNvSpPr>
            <a:spLocks noChangeArrowheads="1"/>
          </p:cNvSpPr>
          <p:nvPr/>
        </p:nvSpPr>
        <p:spPr bwMode="auto">
          <a:xfrm>
            <a:off x="3172070" y="2680681"/>
            <a:ext cx="1056078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 name="Rectangle 2"/>
          <p:cNvSpPr>
            <a:spLocks noChangeArrowheads="1"/>
          </p:cNvSpPr>
          <p:nvPr/>
        </p:nvSpPr>
        <p:spPr bwMode="auto">
          <a:xfrm>
            <a:off x="4693920" y="25080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文本框 13"/>
          <p:cNvSpPr txBox="1"/>
          <p:nvPr/>
        </p:nvSpPr>
        <p:spPr>
          <a:xfrm>
            <a:off x="369271" y="1184991"/>
            <a:ext cx="8649297" cy="45653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考虑另一种状态方程的写法：</a:t>
            </a:r>
            <a:endParaRPr lang="en-US" altLang="zh-CN" dirty="0" smtClean="0">
              <a:latin typeface="Arial" panose="020B0604020202020204" pitchFamily="34" charset="0"/>
              <a:ea typeface="黑体" panose="02010609060101010101" pitchFamily="49" charset="-122"/>
            </a:endParaRPr>
          </a:p>
        </p:txBody>
      </p:sp>
      <p:sp>
        <p:nvSpPr>
          <p:cNvPr id="17" name="文本框 16"/>
          <p:cNvSpPr txBox="1"/>
          <p:nvPr/>
        </p:nvSpPr>
        <p:spPr>
          <a:xfrm>
            <a:off x="104616" y="2466294"/>
            <a:ext cx="2876108" cy="276999"/>
          </a:xfrm>
          <a:prstGeom prst="rect">
            <a:avLst/>
          </a:prstGeom>
          <a:noFill/>
          <a:ln>
            <a:noFill/>
          </a:ln>
        </p:spPr>
        <p:txBody>
          <a:bodyPr wrap="none" rtlCol="0">
            <a:spAutoFit/>
          </a:bodyPr>
          <a:lstStyle/>
          <a:p>
            <a:r>
              <a:rPr lang="zh-CN" altLang="en-US" sz="1200" dirty="0" smtClean="0">
                <a:latin typeface="Arial" panose="020B0604020202020204" pitchFamily="34" charset="0"/>
                <a:ea typeface="黑体" panose="02010609060101010101" pitchFamily="49" charset="-122"/>
              </a:rPr>
              <a:t>算例</a:t>
            </a:r>
            <a:r>
              <a:rPr lang="en-US" altLang="zh-CN" sz="1200" dirty="0" smtClean="0">
                <a:latin typeface="Arial" panose="020B0604020202020204" pitchFamily="34" charset="0"/>
                <a:ea typeface="黑体" panose="02010609060101010101" pitchFamily="49" charset="-122"/>
              </a:rPr>
              <a:t>: </a:t>
            </a:r>
            <a:r>
              <a:rPr lang="zh-CN" altLang="en-US" sz="1200" dirty="0" smtClean="0">
                <a:latin typeface="Arial" panose="020B0604020202020204" pitchFamily="34" charset="0"/>
                <a:ea typeface="黑体" panose="02010609060101010101" pitchFamily="49" charset="-122"/>
              </a:rPr>
              <a:t>悬臂梁受纯弯载荷 </a:t>
            </a:r>
            <a:r>
              <a:rPr lang="en-US" altLang="zh-CN" sz="1200" dirty="0" smtClean="0">
                <a:latin typeface="Arial" panose="020B0604020202020204" pitchFamily="34" charset="0"/>
                <a:ea typeface="黑体" panose="02010609060101010101" pitchFamily="49" charset="-122"/>
              </a:rPr>
              <a:t>40</a:t>
            </a:r>
            <a:r>
              <a:rPr lang="zh-CN" altLang="en-US" sz="1200" dirty="0" smtClean="0">
                <a:latin typeface="Arial" panose="020B0604020202020204" pitchFamily="34" charset="0"/>
                <a:ea typeface="黑体" panose="02010609060101010101" pitchFamily="49" charset="-122"/>
              </a:rPr>
              <a:t>个</a:t>
            </a:r>
            <a:r>
              <a:rPr lang="en-US" altLang="zh-CN" sz="1200" dirty="0" smtClean="0">
                <a:latin typeface="Arial" panose="020B0604020202020204" pitchFamily="34" charset="0"/>
                <a:ea typeface="黑体" panose="02010609060101010101" pitchFamily="49" charset="-122"/>
              </a:rPr>
              <a:t>C3D8</a:t>
            </a:r>
            <a:r>
              <a:rPr lang="zh-CN" altLang="en-US" sz="1200" dirty="0">
                <a:latin typeface="Arial" panose="020B0604020202020204" pitchFamily="34" charset="0"/>
                <a:ea typeface="黑体" panose="02010609060101010101" pitchFamily="49" charset="-122"/>
              </a:rPr>
              <a:t>单元</a:t>
            </a:r>
          </a:p>
        </p:txBody>
      </p:sp>
      <p:pic>
        <p:nvPicPr>
          <p:cNvPr id="18" name="图片 17"/>
          <p:cNvPicPr>
            <a:picLocks noChangeAspect="1"/>
          </p:cNvPicPr>
          <p:nvPr/>
        </p:nvPicPr>
        <p:blipFill>
          <a:blip r:embed="rId4"/>
          <a:stretch>
            <a:fillRect/>
          </a:stretch>
        </p:blipFill>
        <p:spPr>
          <a:xfrm>
            <a:off x="297080" y="2743293"/>
            <a:ext cx="2421658" cy="2111829"/>
          </a:xfrm>
          <a:prstGeom prst="rect">
            <a:avLst/>
          </a:prstGeom>
        </p:spPr>
      </p:pic>
      <mc:AlternateContent xmlns:mc="http://schemas.openxmlformats.org/markup-compatibility/2006" xmlns:a14="http://schemas.microsoft.com/office/drawing/2010/main">
        <mc:Choice Requires="a14">
          <p:sp>
            <p:nvSpPr>
              <p:cNvPr id="19" name="文本框 18"/>
              <p:cNvSpPr txBox="1"/>
              <p:nvPr/>
            </p:nvSpPr>
            <p:spPr>
              <a:xfrm>
                <a:off x="2849550" y="2507346"/>
                <a:ext cx="6366859" cy="869533"/>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同样的模型，如果使用这个方程求解，</a:t>
                </a:r>
                <a:r>
                  <a:rPr lang="en-US" altLang="zh-CN" dirty="0" smtClean="0">
                    <a:latin typeface="Arial" panose="020B0604020202020204" pitchFamily="34" charset="0"/>
                    <a:ea typeface="黑体" panose="02010609060101010101" pitchFamily="49" charset="-122"/>
                  </a:rPr>
                  <a:t>H</a:t>
                </a:r>
                <a:r>
                  <a:rPr lang="zh-CN" altLang="en-US" dirty="0" smtClean="0">
                    <a:latin typeface="Arial" panose="020B0604020202020204" pitchFamily="34" charset="0"/>
                    <a:ea typeface="黑体" panose="02010609060101010101" pitchFamily="49" charset="-122"/>
                  </a:rPr>
                  <a:t>矩阵的元素将达到</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dirty="0">
                            <a:latin typeface="Arial" panose="020B0604020202020204" pitchFamily="34" charset="0"/>
                            <a:ea typeface="黑体" panose="02010609060101010101" pitchFamily="49" charset="-122"/>
                          </a:rPr>
                          <m:t>10</m:t>
                        </m:r>
                      </m:e>
                      <m:sup>
                        <m:r>
                          <a:rPr lang="en-US" altLang="zh-CN" b="0" i="1" smtClean="0">
                            <a:latin typeface="Cambria Math" panose="02040503050406030204" pitchFamily="18" charset="0"/>
                            <a:ea typeface="黑体" panose="02010609060101010101" pitchFamily="49" charset="-122"/>
                          </a:rPr>
                          <m:t>14</m:t>
                        </m:r>
                      </m:sup>
                    </m:sSup>
                  </m:oMath>
                </a14:m>
                <a:r>
                  <a:rPr lang="zh-CN" altLang="en-US" dirty="0" smtClean="0">
                    <a:latin typeface="Arial" panose="020B0604020202020204" pitchFamily="34" charset="0"/>
                    <a:ea typeface="黑体" panose="02010609060101010101" pitchFamily="49" charset="-122"/>
                  </a:rPr>
                  <a:t>，会进一步加剧数据越界的问题</a:t>
                </a:r>
                <a:endParaRPr lang="en-US" altLang="zh-CN" dirty="0" smtClean="0">
                  <a:latin typeface="Arial" panose="020B0604020202020204" pitchFamily="34" charset="0"/>
                  <a:ea typeface="黑体" panose="02010609060101010101" pitchFamily="49" charset="-122"/>
                </a:endParaRPr>
              </a:p>
            </p:txBody>
          </p:sp>
        </mc:Choice>
        <mc:Fallback xmlns="">
          <p:sp>
            <p:nvSpPr>
              <p:cNvPr id="19" name="文本框 18"/>
              <p:cNvSpPr txBox="1">
                <a:spLocks noRot="1" noChangeAspect="1" noMove="1" noResize="1" noEditPoints="1" noAdjustHandles="1" noChangeArrowheads="1" noChangeShapeType="1" noTextEdit="1"/>
              </p:cNvSpPr>
              <p:nvPr/>
            </p:nvSpPr>
            <p:spPr>
              <a:xfrm>
                <a:off x="2849550" y="2507346"/>
                <a:ext cx="6366859" cy="869533"/>
              </a:xfrm>
              <a:prstGeom prst="rect">
                <a:avLst/>
              </a:prstGeom>
              <a:blipFill>
                <a:blip r:embed="rId5"/>
                <a:stretch>
                  <a:fillRect l="-574" r="-766" b="-8392"/>
                </a:stretch>
              </a:blipFill>
              <a:ln>
                <a:noFill/>
              </a:ln>
            </p:spPr>
            <p:txBody>
              <a:bodyPr/>
              <a:lstStyle/>
              <a:p>
                <a:r>
                  <a:rPr lang="zh-CN" altLang="en-US">
                    <a:noFill/>
                  </a:rPr>
                  <a:t> </a:t>
                </a:r>
              </a:p>
            </p:txBody>
          </p:sp>
        </mc:Fallback>
      </mc:AlternateContent>
      <p:graphicFrame>
        <p:nvGraphicFramePr>
          <p:cNvPr id="11" name="对象 10"/>
          <p:cNvGraphicFramePr>
            <a:graphicFrameLocks noChangeAspect="1"/>
          </p:cNvGraphicFramePr>
          <p:nvPr>
            <p:extLst>
              <p:ext uri="{D42A27DB-BD31-4B8C-83A1-F6EECF244321}">
                <p14:modId xmlns:p14="http://schemas.microsoft.com/office/powerpoint/2010/main" val="4141036810"/>
              </p:ext>
            </p:extLst>
          </p:nvPr>
        </p:nvGraphicFramePr>
        <p:xfrm>
          <a:off x="3713163" y="1706020"/>
          <a:ext cx="3206750" cy="623888"/>
        </p:xfrm>
        <a:graphic>
          <a:graphicData uri="http://schemas.openxmlformats.org/presentationml/2006/ole">
            <mc:AlternateContent xmlns:mc="http://schemas.openxmlformats.org/markup-compatibility/2006">
              <mc:Choice xmlns:v="urn:schemas-microsoft-com:vml" Requires="v">
                <p:oleObj spid="_x0000_s17630" name="Equation" r:id="rId6" imgW="2476440" imgH="482400" progId="Equation.DSMT4">
                  <p:embed/>
                </p:oleObj>
              </mc:Choice>
              <mc:Fallback>
                <p:oleObj name="Equation" r:id="rId6" imgW="2476440" imgH="482400" progId="Equation.DSMT4">
                  <p:embed/>
                  <p:pic>
                    <p:nvPicPr>
                      <p:cNvPr id="4" name="对象 3"/>
                      <p:cNvPicPr>
                        <a:picLocks noChangeAspect="1" noChangeArrowheads="1"/>
                      </p:cNvPicPr>
                      <p:nvPr/>
                    </p:nvPicPr>
                    <p:blipFill>
                      <a:blip r:embed="rId7"/>
                      <a:srcRect/>
                      <a:stretch>
                        <a:fillRect/>
                      </a:stretch>
                    </p:blipFill>
                    <p:spPr bwMode="auto">
                      <a:xfrm>
                        <a:off x="3713163" y="1706020"/>
                        <a:ext cx="3206750" cy="623888"/>
                      </a:xfrm>
                      <a:prstGeom prst="rect">
                        <a:avLst/>
                      </a:prstGeom>
                      <a:noFill/>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01827332"/>
              </p:ext>
            </p:extLst>
          </p:nvPr>
        </p:nvGraphicFramePr>
        <p:xfrm>
          <a:off x="2198038" y="1848738"/>
          <a:ext cx="1323223" cy="277492"/>
        </p:xfrm>
        <a:graphic>
          <a:graphicData uri="http://schemas.openxmlformats.org/presentationml/2006/ole">
            <mc:AlternateContent xmlns:mc="http://schemas.openxmlformats.org/markup-compatibility/2006">
              <mc:Choice xmlns:v="urn:schemas-microsoft-com:vml" Requires="v">
                <p:oleObj spid="_x0000_s17631" name="Equation" r:id="rId8" imgW="817000" imgH="171065" progId="Equation.DSMT4">
                  <p:embed/>
                </p:oleObj>
              </mc:Choice>
              <mc:Fallback>
                <p:oleObj name="Equation" r:id="rId8" imgW="817000" imgH="171065" progId="Equation.DSMT4">
                  <p:embed/>
                  <p:pic>
                    <p:nvPicPr>
                      <p:cNvPr id="5" name="对象 4"/>
                      <p:cNvPicPr/>
                      <p:nvPr/>
                    </p:nvPicPr>
                    <p:blipFill>
                      <a:blip r:embed="rId9"/>
                      <a:stretch>
                        <a:fillRect/>
                      </a:stretch>
                    </p:blipFill>
                    <p:spPr>
                      <a:xfrm>
                        <a:off x="2198038" y="1848738"/>
                        <a:ext cx="1323223" cy="277492"/>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16" name="文本框 15"/>
              <p:cNvSpPr txBox="1"/>
              <p:nvPr/>
            </p:nvSpPr>
            <p:spPr>
              <a:xfrm>
                <a:off x="2849549" y="3234520"/>
                <a:ext cx="6366859" cy="248824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对</a:t>
                </a:r>
                <a14:m>
                  <m:oMath xmlns:m="http://schemas.openxmlformats.org/officeDocument/2006/math">
                    <m:sSup>
                      <m:sSupPr>
                        <m:ctrlPr>
                          <a:rPr lang="en-US" altLang="zh-CN" i="1" smtClean="0">
                            <a:latin typeface="Cambria Math" panose="02040503050406030204" pitchFamily="18" charset="0"/>
                            <a:ea typeface="黑体" panose="02010609060101010101" pitchFamily="49" charset="-122"/>
                          </a:rPr>
                        </m:ctrlPr>
                      </m:sSupPr>
                      <m:e>
                        <m:r>
                          <m:rPr>
                            <m:nor/>
                          </m:rPr>
                          <a:rPr lang="en-US" altLang="zh-CN">
                            <a:latin typeface="Arial" panose="020B0604020202020204" pitchFamily="34" charset="0"/>
                            <a:ea typeface="黑体" panose="02010609060101010101" pitchFamily="49" charset="-122"/>
                          </a:rPr>
                          <m:t>M</m:t>
                        </m:r>
                      </m:e>
                      <m:sup>
                        <m:r>
                          <a:rPr lang="en-US" altLang="zh-CN" b="0" i="1" smtClean="0">
                            <a:latin typeface="Cambria Math" panose="02040503050406030204" pitchFamily="18" charset="0"/>
                            <a:ea typeface="黑体" panose="02010609060101010101" pitchFamily="49" charset="-122"/>
                          </a:rPr>
                          <m:t>−1</m:t>
                        </m:r>
                      </m:sup>
                    </m:sSup>
                  </m:oMath>
                </a14:m>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进行量纲分析：</a:t>
                </a:r>
                <a:endParaRPr lang="en-US" altLang="zh-CN" dirty="0" smtClean="0">
                  <a:latin typeface="Arial" panose="020B0604020202020204" pitchFamily="34" charset="0"/>
                  <a:ea typeface="黑体" panose="02010609060101010101" pitchFamily="49" charset="-122"/>
                </a:endParaRPr>
              </a:p>
              <a:p>
                <a:pPr>
                  <a:lnSpc>
                    <a:spcPct val="150000"/>
                  </a:lnSpc>
                </a:pPr>
                <a:r>
                  <a:rPr lang="en-US" altLang="zh-CN" dirty="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mm</a:t>
                </a:r>
                <a:r>
                  <a:rPr lang="zh-CN" altLang="en-US" dirty="0" smtClean="0">
                    <a:latin typeface="Arial" panose="020B0604020202020204" pitchFamily="34" charset="0"/>
                    <a:ea typeface="黑体" panose="02010609060101010101" pitchFamily="49" charset="-122"/>
                  </a:rPr>
                  <a:t>：</a:t>
                </a:r>
                <a14:m>
                  <m:oMath xmlns:m="http://schemas.openxmlformats.org/officeDocument/2006/math">
                    <m:f>
                      <m:fPr>
                        <m:ctrlPr>
                          <a:rPr lang="en-US" altLang="zh-CN" i="1" smtClean="0">
                            <a:latin typeface="Cambria Math" panose="02040503050406030204" pitchFamily="18" charset="0"/>
                            <a:ea typeface="黑体" panose="02010609060101010101" pitchFamily="49" charset="-122"/>
                          </a:rPr>
                        </m:ctrlPr>
                      </m:fPr>
                      <m:num>
                        <m:r>
                          <a:rPr lang="en-US" altLang="zh-CN" b="0" i="1" smtClean="0">
                            <a:latin typeface="Cambria Math" panose="02040503050406030204" pitchFamily="18" charset="0"/>
                            <a:ea typeface="黑体" panose="02010609060101010101" pitchFamily="49" charset="-122"/>
                          </a:rPr>
                          <m:t>𝑁</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𝑚𝑚</m:t>
                            </m:r>
                          </m:e>
                          <m:sup>
                            <m:r>
                              <a:rPr lang="en-US" altLang="zh-CN" b="0" i="1" smtClean="0">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黑体" panose="02010609060101010101" pitchFamily="49" charset="-122"/>
                          </a:rPr>
                          <m:t>𝑡</m:t>
                        </m:r>
                        <m:r>
                          <a:rPr lang="en-US" altLang="zh-CN" b="0" i="1" smtClean="0">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𝑚𝑚</m:t>
                            </m:r>
                          </m:e>
                          <m:sup>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3</m:t>
                            </m:r>
                          </m:sup>
                        </m:sSup>
                      </m:den>
                    </m:f>
                    <m:r>
                      <a:rPr lang="en-US" altLang="zh-CN" b="0" i="1" smtClean="0">
                        <a:latin typeface="Cambria Math" panose="02040503050406030204" pitchFamily="18" charset="0"/>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r>
                          <a:rPr lang="en-US" altLang="zh-CN" i="1">
                            <a:latin typeface="Cambria Math" panose="02040503050406030204" pitchFamily="18" charset="0"/>
                            <a:ea typeface="黑体" panose="02010609060101010101" pitchFamily="49" charset="-122"/>
                          </a:rPr>
                          <m:t>𝑁</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𝑚𝑚</m:t>
                        </m:r>
                      </m:num>
                      <m:den>
                        <m:r>
                          <a:rPr lang="en-US" altLang="zh-CN" i="1">
                            <a:latin typeface="Cambria Math" panose="02040503050406030204" pitchFamily="18" charset="0"/>
                            <a:ea typeface="黑体" panose="02010609060101010101" pitchFamily="49" charset="-122"/>
                          </a:rPr>
                          <m:t>𝑡</m:t>
                        </m:r>
                      </m:den>
                    </m:f>
                  </m:oMath>
                </a14:m>
                <a:endParaRPr lang="en-US" altLang="zh-CN" dirty="0" smtClean="0">
                  <a:latin typeface="Arial" panose="020B0604020202020204" pitchFamily="34" charset="0"/>
                  <a:ea typeface="黑体" panose="02010609060101010101" pitchFamily="49" charset="-122"/>
                </a:endParaRPr>
              </a:p>
              <a:p>
                <a:pPr>
                  <a:lnSpc>
                    <a:spcPct val="150000"/>
                  </a:lnSpc>
                </a:pPr>
                <a:r>
                  <a:rPr lang="en-US" altLang="zh-CN" dirty="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kg</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N</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a:t>
                </a:r>
                <a14:m>
                  <m:oMath xmlns:m="http://schemas.openxmlformats.org/officeDocument/2006/math">
                    <m:f>
                      <m:fPr>
                        <m:ctrlPr>
                          <a:rPr lang="en-US" altLang="zh-CN" i="1">
                            <a:latin typeface="Cambria Math" panose="02040503050406030204" pitchFamily="18" charset="0"/>
                            <a:ea typeface="黑体" panose="02010609060101010101" pitchFamily="49" charset="-122"/>
                          </a:rPr>
                        </m:ctrlPr>
                      </m:fPr>
                      <m:num>
                        <m:r>
                          <a:rPr lang="en-US" altLang="zh-CN" i="1">
                            <a:latin typeface="Cambria Math" panose="02040503050406030204" pitchFamily="18" charset="0"/>
                            <a:ea typeface="黑体" panose="02010609060101010101" pitchFamily="49" charset="-122"/>
                          </a:rPr>
                          <m:t>𝑁</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m:t>
                            </m:r>
                          </m:e>
                          <m:sup>
                            <m:r>
                              <a:rPr lang="en-US" altLang="zh-CN" i="1">
                                <a:latin typeface="Cambria Math" panose="02040503050406030204" pitchFamily="18" charset="0"/>
                                <a:ea typeface="Cambria Math" panose="02040503050406030204" pitchFamily="18" charset="0"/>
                              </a:rPr>
                              <m:t>−2</m:t>
                            </m:r>
                          </m:sup>
                        </m:sSup>
                      </m:num>
                      <m:den>
                        <m:r>
                          <a:rPr lang="en-US" altLang="zh-CN" b="0" i="1" smtClean="0">
                            <a:latin typeface="Cambria Math" panose="02040503050406030204" pitchFamily="18" charset="0"/>
                            <a:ea typeface="Cambria Math" panose="02040503050406030204" pitchFamily="18" charset="0"/>
                          </a:rPr>
                          <m:t>𝑘𝑔</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𝑚</m:t>
                            </m:r>
                          </m:e>
                          <m:sup>
                            <m:r>
                              <a:rPr lang="en-US" altLang="zh-CN" i="1">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黑体" panose="02010609060101010101" pitchFamily="49" charset="-122"/>
                      </a:rPr>
                      <m:t>=</m:t>
                    </m:r>
                    <m:f>
                      <m:fPr>
                        <m:ctrlPr>
                          <a:rPr lang="en-US" altLang="zh-CN" i="1">
                            <a:latin typeface="Cambria Math" panose="02040503050406030204" pitchFamily="18" charset="0"/>
                            <a:ea typeface="黑体" panose="02010609060101010101" pitchFamily="49" charset="-122"/>
                          </a:rPr>
                        </m:ctrlPr>
                      </m:fPr>
                      <m:num>
                        <m:r>
                          <a:rPr lang="en-US" altLang="zh-CN" i="1">
                            <a:latin typeface="Cambria Math" panose="02040503050406030204" pitchFamily="18" charset="0"/>
                            <a:ea typeface="黑体" panose="02010609060101010101" pitchFamily="49" charset="-122"/>
                          </a:rPr>
                          <m:t>𝑁</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𝑚</m:t>
                        </m:r>
                      </m:num>
                      <m:den>
                        <m:r>
                          <a:rPr lang="en-US" altLang="zh-CN" b="0" i="1" smtClean="0">
                            <a:latin typeface="Cambria Math" panose="02040503050406030204" pitchFamily="18" charset="0"/>
                            <a:ea typeface="黑体" panose="02010609060101010101" pitchFamily="49" charset="-122"/>
                          </a:rPr>
                          <m:t>𝑘𝑔</m:t>
                        </m:r>
                      </m:den>
                    </m:f>
                  </m:oMath>
                </a14:m>
                <a:endParaRPr lang="en-US" altLang="zh-CN" dirty="0" smtClean="0">
                  <a:latin typeface="Arial" panose="020B0604020202020204" pitchFamily="34" charset="0"/>
                  <a:ea typeface="黑体" panose="02010609060101010101" pitchFamily="49" charset="-122"/>
                </a:endParaRPr>
              </a:p>
              <a:p>
                <a:pPr>
                  <a:lnSpc>
                    <a:spcPct val="150000"/>
                  </a:lnSpc>
                </a:pPr>
                <a:r>
                  <a:rPr lang="en-US" altLang="zh-CN" dirty="0">
                    <a:latin typeface="Arial" panose="020B0604020202020204" pitchFamily="34" charset="0"/>
                    <a:ea typeface="黑体" panose="02010609060101010101" pitchFamily="49" charset="-122"/>
                  </a:rPr>
                  <a:t>	</a:t>
                </a:r>
                <a:r>
                  <a:rPr lang="en-US" altLang="zh-CN" dirty="0" smtClean="0">
                    <a:latin typeface="Arial" panose="020B0604020202020204" pitchFamily="34" charset="0"/>
                    <a:ea typeface="黑体" panose="02010609060101010101" pitchFamily="49" charset="-122"/>
                  </a:rPr>
                  <a:t>	</a:t>
                </a:r>
                <a:r>
                  <a:rPr lang="en-US" altLang="zh-CN" dirty="0" smtClean="0">
                    <a:solidFill>
                      <a:srgbClr val="FF0000"/>
                    </a:solidFill>
                    <a:latin typeface="Arial" panose="020B0604020202020204" pitchFamily="34" charset="0"/>
                    <a:ea typeface="黑体" panose="02010609060101010101" pitchFamily="49" charset="-122"/>
                  </a:rPr>
                  <a:t>1 </a:t>
                </a:r>
                <a14:m>
                  <m:oMath xmlns:m="http://schemas.openxmlformats.org/officeDocument/2006/math">
                    <m:f>
                      <m:fPr>
                        <m:ctrlPr>
                          <a:rPr lang="en-US" altLang="zh-CN" i="1">
                            <a:solidFill>
                              <a:srgbClr val="FF0000"/>
                            </a:solidFill>
                            <a:latin typeface="Cambria Math" panose="02040503050406030204" pitchFamily="18" charset="0"/>
                            <a:ea typeface="黑体" panose="02010609060101010101" pitchFamily="49" charset="-122"/>
                          </a:rPr>
                        </m:ctrlPr>
                      </m:fPr>
                      <m:num>
                        <m:r>
                          <a:rPr lang="en-US" altLang="zh-CN" i="1">
                            <a:solidFill>
                              <a:srgbClr val="FF0000"/>
                            </a:solidFill>
                            <a:latin typeface="Cambria Math" panose="02040503050406030204" pitchFamily="18" charset="0"/>
                            <a:ea typeface="黑体" panose="02010609060101010101" pitchFamily="49" charset="-122"/>
                          </a:rPr>
                          <m:t>𝑁</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𝑚</m:t>
                        </m:r>
                      </m:num>
                      <m:den>
                        <m:r>
                          <a:rPr lang="en-US" altLang="zh-CN" i="1">
                            <a:solidFill>
                              <a:srgbClr val="FF0000"/>
                            </a:solidFill>
                            <a:latin typeface="Cambria Math" panose="02040503050406030204" pitchFamily="18" charset="0"/>
                            <a:ea typeface="黑体" panose="02010609060101010101" pitchFamily="49" charset="-122"/>
                          </a:rPr>
                          <m:t>𝑘𝑔</m:t>
                        </m:r>
                      </m:den>
                    </m:f>
                  </m:oMath>
                </a14:m>
                <a:r>
                  <a:rPr lang="en-US" altLang="zh-CN" dirty="0" smtClean="0">
                    <a:solidFill>
                      <a:srgbClr val="FF0000"/>
                    </a:solidFill>
                    <a:latin typeface="Arial" panose="020B0604020202020204" pitchFamily="34" charset="0"/>
                    <a:ea typeface="黑体" panose="02010609060101010101" pitchFamily="49" charset="-122"/>
                  </a:rPr>
                  <a:t> = </a:t>
                </a:r>
                <a14:m>
                  <m:oMath xmlns:m="http://schemas.openxmlformats.org/officeDocument/2006/math">
                    <m:sSup>
                      <m:sSupPr>
                        <m:ctrlPr>
                          <a:rPr lang="en-US" altLang="zh-CN" i="1" smtClean="0">
                            <a:solidFill>
                              <a:srgbClr val="FF0000"/>
                            </a:solidFill>
                            <a:latin typeface="Cambria Math" panose="02040503050406030204" pitchFamily="18" charset="0"/>
                            <a:ea typeface="黑体" panose="02010609060101010101" pitchFamily="49" charset="-122"/>
                          </a:rPr>
                        </m:ctrlPr>
                      </m:sSupPr>
                      <m:e>
                        <m:r>
                          <a:rPr lang="en-US" altLang="zh-CN" b="0" i="1" smtClean="0">
                            <a:solidFill>
                              <a:srgbClr val="FF0000"/>
                            </a:solidFill>
                            <a:latin typeface="Cambria Math" panose="02040503050406030204" pitchFamily="18" charset="0"/>
                            <a:ea typeface="黑体" panose="02010609060101010101" pitchFamily="49" charset="-122"/>
                          </a:rPr>
                          <m:t>10</m:t>
                        </m:r>
                      </m:e>
                      <m:sup>
                        <m:r>
                          <a:rPr lang="en-US" altLang="zh-CN" b="0" i="1" smtClean="0">
                            <a:solidFill>
                              <a:srgbClr val="FF0000"/>
                            </a:solidFill>
                            <a:latin typeface="Cambria Math" panose="02040503050406030204" pitchFamily="18" charset="0"/>
                            <a:ea typeface="黑体" panose="02010609060101010101" pitchFamily="49" charset="-122"/>
                          </a:rPr>
                          <m:t>6</m:t>
                        </m:r>
                      </m:sup>
                    </m:sSup>
                    <m:r>
                      <a:rPr lang="en-US" altLang="zh-CN" b="0" i="1" smtClean="0">
                        <a:solidFill>
                          <a:srgbClr val="FF0000"/>
                        </a:solidFill>
                        <a:latin typeface="Cambria Math" panose="02040503050406030204" pitchFamily="18" charset="0"/>
                        <a:ea typeface="黑体" panose="02010609060101010101" pitchFamily="49" charset="-122"/>
                      </a:rPr>
                      <m:t> </m:t>
                    </m:r>
                    <m:f>
                      <m:fPr>
                        <m:ctrlPr>
                          <a:rPr lang="en-US" altLang="zh-CN" i="1">
                            <a:solidFill>
                              <a:srgbClr val="FF0000"/>
                            </a:solidFill>
                            <a:latin typeface="Cambria Math" panose="02040503050406030204" pitchFamily="18" charset="0"/>
                            <a:ea typeface="黑体" panose="02010609060101010101" pitchFamily="49" charset="-122"/>
                          </a:rPr>
                        </m:ctrlPr>
                      </m:fPr>
                      <m:num>
                        <m:r>
                          <a:rPr lang="en-US" altLang="zh-CN" i="1">
                            <a:solidFill>
                              <a:srgbClr val="FF0000"/>
                            </a:solidFill>
                            <a:latin typeface="Cambria Math" panose="02040503050406030204" pitchFamily="18" charset="0"/>
                            <a:ea typeface="黑体" panose="02010609060101010101" pitchFamily="49" charset="-122"/>
                          </a:rPr>
                          <m:t>𝑁</m:t>
                        </m:r>
                        <m:r>
                          <a:rPr lang="en-US" altLang="zh-CN" i="1">
                            <a:solidFill>
                              <a:srgbClr val="FF0000"/>
                            </a:solidFill>
                            <a:latin typeface="Cambria Math" panose="02040503050406030204" pitchFamily="18" charset="0"/>
                            <a:ea typeface="Cambria Math" panose="02040503050406030204" pitchFamily="18" charset="0"/>
                          </a:rPr>
                          <m:t>∙</m:t>
                        </m:r>
                        <m:r>
                          <a:rPr lang="en-US" altLang="zh-CN" i="1">
                            <a:solidFill>
                              <a:srgbClr val="FF0000"/>
                            </a:solidFill>
                            <a:latin typeface="Cambria Math" panose="02040503050406030204" pitchFamily="18" charset="0"/>
                            <a:ea typeface="Cambria Math" panose="02040503050406030204" pitchFamily="18" charset="0"/>
                          </a:rPr>
                          <m:t>𝑚𝑚</m:t>
                        </m:r>
                      </m:num>
                      <m:den>
                        <m:r>
                          <a:rPr lang="en-US" altLang="zh-CN" i="1">
                            <a:solidFill>
                              <a:srgbClr val="FF0000"/>
                            </a:solidFill>
                            <a:latin typeface="Cambria Math" panose="02040503050406030204" pitchFamily="18" charset="0"/>
                            <a:ea typeface="黑体" panose="02010609060101010101" pitchFamily="49" charset="-122"/>
                          </a:rPr>
                          <m:t>𝑡</m:t>
                        </m:r>
                      </m:den>
                    </m:f>
                  </m:oMath>
                </a14:m>
                <a:endParaRPr lang="en-US" altLang="zh-CN" dirty="0" smtClean="0">
                  <a:latin typeface="Arial" panose="020B0604020202020204" pitchFamily="34" charset="0"/>
                  <a:ea typeface="黑体" panose="02010609060101010101" pitchFamily="49" charset="-122"/>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849549" y="3234520"/>
                <a:ext cx="6366859" cy="2488245"/>
              </a:xfrm>
              <a:prstGeom prst="rect">
                <a:avLst/>
              </a:prstGeom>
              <a:blipFill>
                <a:blip r:embed="rId10"/>
                <a:stretch>
                  <a:fillRect l="-574"/>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198020" y="5519172"/>
                <a:ext cx="7871001" cy="1338828"/>
              </a:xfrm>
              <a:prstGeom prst="rect">
                <a:avLst/>
              </a:prstGeom>
              <a:noFill/>
              <a:ln>
                <a:noFill/>
              </a:ln>
            </p:spPr>
            <p:txBody>
              <a:bodyPr wrap="none" rtlCol="0">
                <a:spAutoFit/>
              </a:bodyPr>
              <a:lstStyle/>
              <a:p>
                <a:pPr marL="285750" indent="-285750">
                  <a:lnSpc>
                    <a:spcPct val="150000"/>
                  </a:lnSpc>
                  <a:buFont typeface="Wingdings" panose="05000000000000000000" pitchFamily="2" charset="2"/>
                  <a:buChar char="Ø"/>
                </a:pPr>
                <a:r>
                  <a:rPr lang="zh-CN" altLang="en-US" dirty="0">
                    <a:latin typeface="Arial" panose="020B0604020202020204" pitchFamily="34" charset="0"/>
                    <a:ea typeface="黑体" panose="02010609060101010101" pitchFamily="49" charset="-122"/>
                  </a:rPr>
                  <a:t>同样</a:t>
                </a:r>
                <a:r>
                  <a:rPr lang="zh-CN" altLang="en-US" dirty="0" smtClean="0">
                    <a:latin typeface="Arial" panose="020B0604020202020204" pitchFamily="34" charset="0"/>
                    <a:ea typeface="黑体" panose="02010609060101010101" pitchFamily="49" charset="-122"/>
                  </a:rPr>
                  <a:t>的模型，如果采用（</a:t>
                </a: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）单位制，则</a:t>
                </a:r>
                <a14:m>
                  <m:oMath xmlns:m="http://schemas.openxmlformats.org/officeDocument/2006/math">
                    <m:sSup>
                      <m:sSupPr>
                        <m:ctrlPr>
                          <a:rPr lang="en-US" altLang="zh-CN" i="1">
                            <a:latin typeface="Cambria Math" panose="02040503050406030204" pitchFamily="18" charset="0"/>
                            <a:ea typeface="黑体" panose="02010609060101010101" pitchFamily="49" charset="-122"/>
                          </a:rPr>
                        </m:ctrlPr>
                      </m:sSupPr>
                      <m:e>
                        <m:r>
                          <m:rPr>
                            <m:nor/>
                          </m:rPr>
                          <a:rPr lang="en-US" altLang="zh-CN">
                            <a:latin typeface="Arial" panose="020B0604020202020204" pitchFamily="34" charset="0"/>
                            <a:ea typeface="黑体" panose="02010609060101010101" pitchFamily="49" charset="-122"/>
                          </a:rPr>
                          <m:t>M</m:t>
                        </m:r>
                      </m:e>
                      <m:sup>
                        <m:r>
                          <a:rPr lang="en-US" altLang="zh-CN" i="1">
                            <a:latin typeface="Cambria Math" panose="02040503050406030204" pitchFamily="18" charset="0"/>
                            <a:ea typeface="黑体" panose="02010609060101010101" pitchFamily="49" charset="-122"/>
                          </a:rPr>
                          <m:t>−1</m:t>
                        </m:r>
                      </m:sup>
                    </m:sSup>
                  </m:oMath>
                </a14:m>
                <a:r>
                  <a:rPr lang="en-US" altLang="zh-CN" dirty="0" smtClean="0">
                    <a:latin typeface="Arial" panose="020B0604020202020204" pitchFamily="34" charset="0"/>
                    <a:ea typeface="黑体" panose="02010609060101010101" pitchFamily="49" charset="-122"/>
                  </a:rPr>
                  <a:t>K</a:t>
                </a:r>
                <a:r>
                  <a:rPr lang="zh-CN" altLang="en-US" dirty="0" smtClean="0">
                    <a:latin typeface="Arial" panose="020B0604020202020204" pitchFamily="34" charset="0"/>
                    <a:ea typeface="黑体" panose="02010609060101010101" pitchFamily="49" charset="-122"/>
                  </a:rPr>
                  <a:t>对应小单位，数值非常大；</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合理的单位制使得中间结果不过大或者过小有利于保证计算的稳定性；</a:t>
                </a:r>
                <a:endParaRPr lang="en-US" altLang="zh-CN" dirty="0" smtClean="0">
                  <a:latin typeface="Arial" panose="020B0604020202020204" pitchFamily="34" charset="0"/>
                  <a:ea typeface="黑体" panose="02010609060101010101" pitchFamily="49" charset="-122"/>
                </a:endParaRPr>
              </a:p>
              <a:p>
                <a:pPr>
                  <a:lnSpc>
                    <a:spcPct val="150000"/>
                  </a:lnSpc>
                </a:pPr>
                <a:endParaRPr lang="zh-CN" altLang="en-US" dirty="0">
                  <a:latin typeface="Arial" panose="020B0604020202020204" pitchFamily="34" charset="0"/>
                  <a:ea typeface="黑体" panose="02010609060101010101" pitchFamily="49"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198020" y="5519172"/>
                <a:ext cx="7871001" cy="1338828"/>
              </a:xfrm>
              <a:prstGeom prst="rect">
                <a:avLst/>
              </a:prstGeom>
              <a:blipFill>
                <a:blip r:embed="rId11"/>
                <a:stretch>
                  <a:fillRect l="-464"/>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319872360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a:extLst>
              <a:ext uri="{28A0092B-C50C-407E-A947-70E740481C1C}">
                <a14:useLocalDpi xmlns:a14="http://schemas.microsoft.com/office/drawing/2010/main" val="0"/>
              </a:ext>
            </a:extLst>
          </a:blip>
          <a:srcRect t="39285" b="33578"/>
          <a:stretch/>
        </p:blipFill>
        <p:spPr>
          <a:xfrm>
            <a:off x="3375953" y="1320147"/>
            <a:ext cx="3600450" cy="1349262"/>
          </a:xfrm>
          <a:prstGeom prst="rect">
            <a:avLst/>
          </a:prstGeom>
        </p:spPr>
      </p:pic>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7"/>
          <p:cNvSpPr txBox="1"/>
          <p:nvPr/>
        </p:nvSpPr>
        <p:spPr>
          <a:xfrm>
            <a:off x="0" y="987384"/>
            <a:ext cx="4031873"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1: 7</a:t>
            </a:r>
            <a:r>
              <a:rPr lang="zh-CN" altLang="en-US" dirty="0" smtClean="0">
                <a:latin typeface="Arial" panose="020B0604020202020204" pitchFamily="34" charset="0"/>
                <a:ea typeface="黑体" panose="02010609060101010101" pitchFamily="49" charset="-122"/>
              </a:rPr>
              <a:t>自由度系统（选自文献）</a:t>
            </a:r>
            <a:endParaRPr lang="zh-CN" altLang="en-US" dirty="0">
              <a:latin typeface="Arial" panose="020B0604020202020204" pitchFamily="34" charset="0"/>
              <a:ea typeface="黑体" panose="02010609060101010101" pitchFamily="49" charset="-122"/>
            </a:endParaRPr>
          </a:p>
        </p:txBody>
      </p:sp>
      <p:sp>
        <p:nvSpPr>
          <p:cNvPr id="9"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a:t>
            </a:r>
            <a:endParaRPr lang="zh-CN" altLang="en-US" sz="2400" b="1" dirty="0">
              <a:solidFill>
                <a:srgbClr val="7E2C8B"/>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l="7792" t="12373" r="7512" b="-1091"/>
          <a:stretch/>
        </p:blipFill>
        <p:spPr>
          <a:xfrm>
            <a:off x="16111" y="1356716"/>
            <a:ext cx="3420533" cy="3042164"/>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3285" b="65059"/>
          <a:stretch/>
        </p:blipFill>
        <p:spPr>
          <a:xfrm>
            <a:off x="-6272" y="4546404"/>
            <a:ext cx="3600450" cy="1573980"/>
          </a:xfrm>
          <a:prstGeom prst="rect">
            <a:avLst/>
          </a:prstGeom>
        </p:spPr>
      </p:pic>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t="70745" b="1"/>
          <a:stretch/>
        </p:blipFill>
        <p:spPr>
          <a:xfrm>
            <a:off x="3239402" y="2900450"/>
            <a:ext cx="3600450" cy="1454532"/>
          </a:xfrm>
          <a:prstGeom prst="rect">
            <a:avLst/>
          </a:prstGeom>
        </p:spPr>
      </p:pic>
      <p:graphicFrame>
        <p:nvGraphicFramePr>
          <p:cNvPr id="12" name="表格 4">
            <a:extLst>
              <a:ext uri="{FF2B5EF4-FFF2-40B4-BE49-F238E27FC236}">
                <a16:creationId xmlns:a16="http://schemas.microsoft.com/office/drawing/2014/main" id="{E770EC5D-4833-1563-CE5D-372DE201E3D5}"/>
              </a:ext>
            </a:extLst>
          </p:cNvPr>
          <p:cNvGraphicFramePr>
            <a:graphicFrameLocks noGrp="1"/>
          </p:cNvGraphicFramePr>
          <p:nvPr>
            <p:extLst>
              <p:ext uri="{D42A27DB-BD31-4B8C-83A1-F6EECF244321}">
                <p14:modId xmlns:p14="http://schemas.microsoft.com/office/powerpoint/2010/main" val="3305177227"/>
              </p:ext>
            </p:extLst>
          </p:nvPr>
        </p:nvGraphicFramePr>
        <p:xfrm>
          <a:off x="3691472" y="4428744"/>
          <a:ext cx="5305999" cy="1691640"/>
        </p:xfrm>
        <a:graphic>
          <a:graphicData uri="http://schemas.openxmlformats.org/drawingml/2006/table">
            <a:tbl>
              <a:tblPr firstRow="1" bandRow="1">
                <a:tableStyleId>{5C22544A-7EE6-4342-B048-85BDC9FD1C3A}</a:tableStyleId>
              </a:tblPr>
              <a:tblGrid>
                <a:gridCol w="794451">
                  <a:extLst>
                    <a:ext uri="{9D8B030D-6E8A-4147-A177-3AD203B41FA5}">
                      <a16:colId xmlns:a16="http://schemas.microsoft.com/office/drawing/2014/main" val="3996059734"/>
                    </a:ext>
                  </a:extLst>
                </a:gridCol>
                <a:gridCol w="1127887">
                  <a:extLst>
                    <a:ext uri="{9D8B030D-6E8A-4147-A177-3AD203B41FA5}">
                      <a16:colId xmlns:a16="http://schemas.microsoft.com/office/drawing/2014/main" val="1692261457"/>
                    </a:ext>
                  </a:extLst>
                </a:gridCol>
                <a:gridCol w="1127887">
                  <a:extLst>
                    <a:ext uri="{9D8B030D-6E8A-4147-A177-3AD203B41FA5}">
                      <a16:colId xmlns:a16="http://schemas.microsoft.com/office/drawing/2014/main" val="1893217067"/>
                    </a:ext>
                  </a:extLst>
                </a:gridCol>
                <a:gridCol w="1127887">
                  <a:extLst>
                    <a:ext uri="{9D8B030D-6E8A-4147-A177-3AD203B41FA5}">
                      <a16:colId xmlns:a16="http://schemas.microsoft.com/office/drawing/2014/main" val="659025334"/>
                    </a:ext>
                  </a:extLst>
                </a:gridCol>
                <a:gridCol w="1127887">
                  <a:extLst>
                    <a:ext uri="{9D8B030D-6E8A-4147-A177-3AD203B41FA5}">
                      <a16:colId xmlns:a16="http://schemas.microsoft.com/office/drawing/2014/main" val="2083404547"/>
                    </a:ext>
                  </a:extLst>
                </a:gridCol>
              </a:tblGrid>
              <a:tr h="370840">
                <a:tc gridSpan="5">
                  <a:txBody>
                    <a:bodyPr/>
                    <a:lstStyle/>
                    <a:p>
                      <a:pPr algn="ctr"/>
                      <a:r>
                        <a:rPr lang="zh-CN" altLang="en-US" sz="1400" dirty="0">
                          <a:solidFill>
                            <a:schemeClr val="tx1"/>
                          </a:solidFill>
                          <a:latin typeface="黑体" panose="02010609060101010101" pitchFamily="49" charset="-122"/>
                          <a:ea typeface="黑体" panose="02010609060101010101" pitchFamily="49" charset="-122"/>
                        </a:rPr>
                        <a:t>七自由度体系在动力载荷作用下的顶层位移反应</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pPr algn="ctr"/>
                      <a:endParaRPr lang="zh-CN" altLang="en-US" sz="160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21267880"/>
                  </a:ext>
                </a:extLst>
              </a:tr>
              <a:tr h="370840">
                <a:tc>
                  <a:txBody>
                    <a:bodyPr/>
                    <a:lstStyle/>
                    <a:p>
                      <a:pPr algn="ctr"/>
                      <a:r>
                        <a:rPr lang="zh-CN" altLang="en-US" sz="1400" dirty="0">
                          <a:solidFill>
                            <a:schemeClr val="tx1"/>
                          </a:solidFill>
                          <a:latin typeface="黑体" panose="02010609060101010101" pitchFamily="49" charset="-122"/>
                          <a:ea typeface="黑体" panose="02010609060101010101" pitchFamily="49" charset="-122"/>
                        </a:rPr>
                        <a:t>时间</a:t>
                      </a:r>
                      <a:r>
                        <a:rPr lang="en-US" altLang="zh-CN" sz="1400" dirty="0">
                          <a:solidFill>
                            <a:schemeClr val="tx1"/>
                          </a:solidFill>
                          <a:latin typeface="黑体" panose="02010609060101010101" pitchFamily="49" charset="-122"/>
                          <a:ea typeface="黑体" panose="02010609060101010101" pitchFamily="49" charset="-122"/>
                        </a:rPr>
                        <a:t>/s</a:t>
                      </a:r>
                      <a:endParaRPr lang="zh-CN" altLang="en-US" sz="1400"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0.6</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1.0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zh-CN" altLang="en-US" sz="1600" dirty="0">
                          <a:solidFill>
                            <a:schemeClr val="tx1"/>
                          </a:solidFill>
                          <a:latin typeface="黑体" panose="02010609060101010101" pitchFamily="49" charset="-122"/>
                          <a:ea typeface="黑体" panose="02010609060101010101" pitchFamily="49" charset="-122"/>
                        </a:rPr>
                        <a:t>最大相对误差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2072236269"/>
                  </a:ext>
                </a:extLst>
              </a:tr>
              <a:tr h="370840">
                <a:tc>
                  <a:txBody>
                    <a:bodyPr/>
                    <a:lstStyle/>
                    <a:p>
                      <a:pPr algn="ctr"/>
                      <a:r>
                        <a:rPr lang="zh-CN" altLang="en-US" sz="1400" dirty="0">
                          <a:solidFill>
                            <a:schemeClr val="tx1"/>
                          </a:solidFill>
                          <a:latin typeface="黑体" panose="02010609060101010101" pitchFamily="49" charset="-122"/>
                          <a:ea typeface="黑体" panose="02010609060101010101" pitchFamily="49" charset="-122"/>
                        </a:rPr>
                        <a:t>精确解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0.004269</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0.011925</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0.002571</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16558309"/>
                  </a:ext>
                </a:extLst>
              </a:tr>
              <a:tr h="370840">
                <a:tc>
                  <a:txBody>
                    <a:bodyPr/>
                    <a:lstStyle/>
                    <a:p>
                      <a:pPr algn="ctr"/>
                      <a:r>
                        <a:rPr lang="zh-CN" altLang="en-US" sz="1200" dirty="0">
                          <a:solidFill>
                            <a:schemeClr val="tx1"/>
                          </a:solidFill>
                          <a:latin typeface="黑体" panose="02010609060101010101" pitchFamily="49" charset="-122"/>
                          <a:ea typeface="黑体" panose="02010609060101010101" pitchFamily="49" charset="-122"/>
                        </a:rPr>
                        <a:t>精细积分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0.004270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0.011920</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0.002572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dirty="0">
                          <a:solidFill>
                            <a:schemeClr val="tx1"/>
                          </a:solidFill>
                          <a:latin typeface="黑体" panose="02010609060101010101" pitchFamily="49" charset="-122"/>
                          <a:ea typeface="黑体" panose="02010609060101010101" pitchFamily="49" charset="-122"/>
                        </a:rPr>
                        <a:t>0.042%</a:t>
                      </a:r>
                      <a:endParaRPr lang="zh-CN" altLang="en-US" dirty="0">
                        <a:solidFill>
                          <a:schemeClr val="tx1"/>
                        </a:solidFill>
                        <a:latin typeface="黑体" panose="02010609060101010101" pitchFamily="49" charset="-122"/>
                        <a:ea typeface="黑体" panose="02010609060101010101" pitchFamily="49"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60011"/>
                  </a:ext>
                </a:extLst>
              </a:tr>
            </a:tbl>
          </a:graphicData>
        </a:graphic>
      </p:graphicFrame>
      <p:pic>
        <p:nvPicPr>
          <p:cNvPr id="6" name="图片 5"/>
          <p:cNvPicPr>
            <a:picLocks noChangeAspect="1"/>
          </p:cNvPicPr>
          <p:nvPr/>
        </p:nvPicPr>
        <p:blipFill>
          <a:blip r:embed="rId5"/>
          <a:stretch>
            <a:fillRect/>
          </a:stretch>
        </p:blipFill>
        <p:spPr>
          <a:xfrm>
            <a:off x="6708559" y="2995977"/>
            <a:ext cx="2409931" cy="1106198"/>
          </a:xfrm>
          <a:prstGeom prst="rect">
            <a:avLst/>
          </a:prstGeom>
        </p:spPr>
      </p:pic>
    </p:spTree>
    <p:extLst>
      <p:ext uri="{BB962C8B-B14F-4D97-AF65-F5344CB8AC3E}">
        <p14:creationId xmlns:p14="http://schemas.microsoft.com/office/powerpoint/2010/main" val="18063903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7"/>
          <p:cNvSpPr txBox="1"/>
          <p:nvPr/>
        </p:nvSpPr>
        <p:spPr>
          <a:xfrm>
            <a:off x="329241" y="1002008"/>
            <a:ext cx="481413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2: </a:t>
            </a:r>
            <a:r>
              <a:rPr lang="zh-CN" altLang="en-US" dirty="0" smtClean="0">
                <a:latin typeface="Arial" panose="020B0604020202020204" pitchFamily="34" charset="0"/>
                <a:ea typeface="黑体" panose="02010609060101010101" pitchFamily="49" charset="-122"/>
              </a:rPr>
              <a:t>悬臂梁受纯弯载荷 </a:t>
            </a:r>
            <a:r>
              <a:rPr lang="en-US" altLang="zh-CN" dirty="0" smtClean="0">
                <a:latin typeface="Arial" panose="020B0604020202020204" pitchFamily="34" charset="0"/>
                <a:ea typeface="黑体" panose="02010609060101010101" pitchFamily="49" charset="-122"/>
              </a:rPr>
              <a:t>40</a:t>
            </a:r>
            <a:r>
              <a:rPr lang="zh-CN" altLang="en-US" dirty="0" smtClean="0">
                <a:latin typeface="Arial" panose="020B0604020202020204" pitchFamily="34" charset="0"/>
                <a:ea typeface="黑体" panose="02010609060101010101" pitchFamily="49" charset="-122"/>
              </a:rPr>
              <a:t>个</a:t>
            </a:r>
            <a:r>
              <a:rPr lang="en-US" altLang="zh-CN" dirty="0" smtClean="0">
                <a:latin typeface="Arial" panose="020B0604020202020204" pitchFamily="34" charset="0"/>
                <a:ea typeface="黑体" panose="02010609060101010101" pitchFamily="49" charset="-122"/>
              </a:rPr>
              <a:t>C3D8</a:t>
            </a:r>
            <a:r>
              <a:rPr lang="zh-CN" altLang="en-US" dirty="0">
                <a:latin typeface="Arial" panose="020B0604020202020204" pitchFamily="34" charset="0"/>
                <a:ea typeface="黑体" panose="02010609060101010101" pitchFamily="49" charset="-122"/>
              </a:rPr>
              <a:t>单元</a:t>
            </a:r>
          </a:p>
        </p:txBody>
      </p:sp>
      <p:sp>
        <p:nvSpPr>
          <p:cNvPr id="9"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a:t>
            </a:r>
            <a:endParaRPr lang="zh-CN" altLang="en-US" sz="2400" b="1" dirty="0">
              <a:solidFill>
                <a:srgbClr val="7E2C8B"/>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5"/>
          <a:stretch>
            <a:fillRect/>
          </a:stretch>
        </p:blipFill>
        <p:spPr>
          <a:xfrm>
            <a:off x="399849" y="1371340"/>
            <a:ext cx="3094121" cy="2698256"/>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64578" y="1809666"/>
            <a:ext cx="5390465" cy="4048874"/>
          </a:xfrm>
          <a:prstGeom prst="rect">
            <a:avLst/>
          </a:prstGeom>
        </p:spPr>
      </p:pic>
      <p:pic>
        <p:nvPicPr>
          <p:cNvPr id="10" name="canbeam-40-dyna-800s-C3D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99849" y="4082257"/>
            <a:ext cx="3094121" cy="2602659"/>
          </a:xfrm>
          <a:prstGeom prst="rect">
            <a:avLst/>
          </a:prstGeom>
        </p:spPr>
      </p:pic>
      <p:sp>
        <p:nvSpPr>
          <p:cNvPr id="11" name="文本框 10"/>
          <p:cNvSpPr txBox="1"/>
          <p:nvPr/>
        </p:nvSpPr>
        <p:spPr>
          <a:xfrm>
            <a:off x="2832340" y="2884971"/>
            <a:ext cx="418704" cy="369332"/>
          </a:xfrm>
          <a:prstGeom prst="rect">
            <a:avLst/>
          </a:prstGeom>
          <a:noFill/>
        </p:spPr>
        <p:txBody>
          <a:bodyPr wrap="none" rtlCol="0">
            <a:spAutoFit/>
          </a:bodyPr>
          <a:lstStyle/>
          <a:p>
            <a:r>
              <a:rPr lang="en-US" altLang="zh-CN" dirty="0" smtClean="0">
                <a:solidFill>
                  <a:srgbClr val="FFFF00"/>
                </a:solidFill>
              </a:rPr>
              <a:t>96</a:t>
            </a:r>
            <a:endParaRPr lang="zh-CN" altLang="en-US" dirty="0">
              <a:solidFill>
                <a:srgbClr val="FFFF00"/>
              </a:solidFill>
            </a:endParaRPr>
          </a:p>
        </p:txBody>
      </p:sp>
    </p:spTree>
    <p:extLst>
      <p:ext uri="{BB962C8B-B14F-4D97-AF65-F5344CB8AC3E}">
        <p14:creationId xmlns:p14="http://schemas.microsoft.com/office/powerpoint/2010/main" val="219866846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64578" y="1809666"/>
            <a:ext cx="5391964" cy="4050000"/>
          </a:xfrm>
          <a:prstGeom prst="rect">
            <a:avLst/>
          </a:prstGeom>
        </p:spPr>
      </p:pic>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7"/>
          <p:cNvSpPr txBox="1"/>
          <p:nvPr/>
        </p:nvSpPr>
        <p:spPr>
          <a:xfrm>
            <a:off x="329241" y="1002008"/>
            <a:ext cx="494237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3: </a:t>
            </a:r>
            <a:r>
              <a:rPr lang="zh-CN" altLang="en-US" dirty="0" smtClean="0">
                <a:latin typeface="Arial" panose="020B0604020202020204" pitchFamily="34" charset="0"/>
                <a:ea typeface="黑体" panose="02010609060101010101" pitchFamily="49" charset="-122"/>
              </a:rPr>
              <a:t>悬臂梁受纯</a:t>
            </a:r>
            <a:r>
              <a:rPr lang="zh-CN" altLang="en-US" dirty="0">
                <a:latin typeface="Arial" panose="020B0604020202020204" pitchFamily="34" charset="0"/>
                <a:ea typeface="黑体" panose="02010609060101010101" pitchFamily="49" charset="-122"/>
              </a:rPr>
              <a:t>弯载荷 </a:t>
            </a:r>
            <a:r>
              <a:rPr lang="en-US" altLang="zh-CN" dirty="0">
                <a:latin typeface="Arial" panose="020B0604020202020204" pitchFamily="34" charset="0"/>
                <a:ea typeface="黑体" panose="02010609060101010101" pitchFamily="49" charset="-122"/>
              </a:rPr>
              <a:t>40</a:t>
            </a:r>
            <a:r>
              <a:rPr lang="zh-CN" altLang="en-US" dirty="0">
                <a:latin typeface="Arial" panose="020B0604020202020204" pitchFamily="34" charset="0"/>
                <a:ea typeface="黑体" panose="02010609060101010101" pitchFamily="49" charset="-122"/>
              </a:rPr>
              <a:t>个</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单元</a:t>
            </a:r>
            <a:endParaRPr lang="zh-CN" altLang="en-US" dirty="0">
              <a:latin typeface="Arial" panose="020B0604020202020204" pitchFamily="34" charset="0"/>
              <a:ea typeface="黑体" panose="02010609060101010101" pitchFamily="49" charset="-122"/>
            </a:endParaRPr>
          </a:p>
        </p:txBody>
      </p:sp>
      <p:sp>
        <p:nvSpPr>
          <p:cNvPr id="9"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a:t>
            </a:r>
            <a:endParaRPr lang="zh-CN" altLang="en-US" sz="2400" b="1" dirty="0">
              <a:solidFill>
                <a:srgbClr val="7E2C8B"/>
              </a:solidFill>
              <a:latin typeface="黑体" panose="02010609060101010101" pitchFamily="49" charset="-122"/>
              <a:ea typeface="黑体" panose="02010609060101010101" pitchFamily="49" charset="-122"/>
            </a:endParaRPr>
          </a:p>
        </p:txBody>
      </p:sp>
      <p:pic>
        <p:nvPicPr>
          <p:cNvPr id="3" name="canbeam-40-dyna-800s-C3D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99849" y="4069596"/>
            <a:ext cx="3094121" cy="2602659"/>
          </a:xfrm>
          <a:prstGeom prst="rect">
            <a:avLst/>
          </a:prstGeom>
        </p:spPr>
      </p:pic>
      <p:pic>
        <p:nvPicPr>
          <p:cNvPr id="4" name="图片 3"/>
          <p:cNvPicPr>
            <a:picLocks noChangeAspect="1"/>
          </p:cNvPicPr>
          <p:nvPr/>
        </p:nvPicPr>
        <p:blipFill>
          <a:blip r:embed="rId7"/>
          <a:stretch>
            <a:fillRect/>
          </a:stretch>
        </p:blipFill>
        <p:spPr>
          <a:xfrm>
            <a:off x="399849" y="1371340"/>
            <a:ext cx="3094121" cy="2698256"/>
          </a:xfrm>
          <a:prstGeom prst="rect">
            <a:avLst/>
          </a:prstGeom>
        </p:spPr>
      </p:pic>
      <p:sp>
        <p:nvSpPr>
          <p:cNvPr id="7" name="文本框 6"/>
          <p:cNvSpPr txBox="1"/>
          <p:nvPr/>
        </p:nvSpPr>
        <p:spPr>
          <a:xfrm>
            <a:off x="2832340" y="2884971"/>
            <a:ext cx="418704" cy="369332"/>
          </a:xfrm>
          <a:prstGeom prst="rect">
            <a:avLst/>
          </a:prstGeom>
          <a:noFill/>
        </p:spPr>
        <p:txBody>
          <a:bodyPr wrap="none" rtlCol="0">
            <a:spAutoFit/>
          </a:bodyPr>
          <a:lstStyle/>
          <a:p>
            <a:r>
              <a:rPr lang="en-US" altLang="zh-CN" dirty="0" smtClean="0">
                <a:solidFill>
                  <a:srgbClr val="FFFF00"/>
                </a:solidFill>
              </a:rPr>
              <a:t>96</a:t>
            </a:r>
            <a:endParaRPr lang="zh-CN" altLang="en-US" dirty="0">
              <a:solidFill>
                <a:srgbClr val="FFFF00"/>
              </a:solidFill>
            </a:endParaRPr>
          </a:p>
        </p:txBody>
      </p:sp>
    </p:spTree>
    <p:extLst>
      <p:ext uri="{BB962C8B-B14F-4D97-AF65-F5344CB8AC3E}">
        <p14:creationId xmlns:p14="http://schemas.microsoft.com/office/powerpoint/2010/main" val="7863477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8" name="文本框 7"/>
          <p:cNvSpPr txBox="1"/>
          <p:nvPr/>
        </p:nvSpPr>
        <p:spPr>
          <a:xfrm>
            <a:off x="329241" y="1002008"/>
            <a:ext cx="5070619"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算例验证</a:t>
            </a:r>
            <a:r>
              <a:rPr lang="en-US" altLang="zh-CN" dirty="0" smtClean="0">
                <a:latin typeface="Arial" panose="020B0604020202020204" pitchFamily="34" charset="0"/>
                <a:ea typeface="黑体" panose="02010609060101010101" pitchFamily="49" charset="-122"/>
              </a:rPr>
              <a:t>5: </a:t>
            </a:r>
            <a:r>
              <a:rPr lang="zh-CN" altLang="en-US" dirty="0" smtClean="0">
                <a:latin typeface="Arial" panose="020B0604020202020204" pitchFamily="34" charset="0"/>
                <a:ea typeface="黑体" panose="02010609060101010101" pitchFamily="49" charset="-122"/>
              </a:rPr>
              <a:t>悬臂梁受纯</a:t>
            </a:r>
            <a:r>
              <a:rPr lang="zh-CN" altLang="en-US" dirty="0">
                <a:latin typeface="Arial" panose="020B0604020202020204" pitchFamily="34" charset="0"/>
                <a:ea typeface="黑体" panose="02010609060101010101" pitchFamily="49" charset="-122"/>
              </a:rPr>
              <a:t>弯载荷 </a:t>
            </a:r>
            <a:r>
              <a:rPr lang="en-US" altLang="zh-CN" dirty="0" smtClean="0">
                <a:latin typeface="Arial" panose="020B0604020202020204" pitchFamily="34" charset="0"/>
                <a:ea typeface="黑体" panose="02010609060101010101" pitchFamily="49" charset="-122"/>
              </a:rPr>
              <a:t>320</a:t>
            </a:r>
            <a:r>
              <a:rPr lang="zh-CN" altLang="en-US" dirty="0">
                <a:latin typeface="Arial" panose="020B0604020202020204" pitchFamily="34" charset="0"/>
                <a:ea typeface="黑体" panose="02010609060101010101" pitchFamily="49" charset="-122"/>
              </a:rPr>
              <a:t>个</a:t>
            </a:r>
            <a:r>
              <a:rPr lang="en-US" altLang="zh-CN" dirty="0" smtClean="0">
                <a:latin typeface="Arial" panose="020B0604020202020204" pitchFamily="34" charset="0"/>
                <a:ea typeface="黑体" panose="02010609060101010101" pitchFamily="49" charset="-122"/>
              </a:rPr>
              <a:t>C3D20</a:t>
            </a:r>
            <a:r>
              <a:rPr lang="zh-CN" altLang="en-US" dirty="0" smtClean="0">
                <a:latin typeface="Arial" panose="020B0604020202020204" pitchFamily="34" charset="0"/>
                <a:ea typeface="黑体" panose="02010609060101010101" pitchFamily="49" charset="-122"/>
              </a:rPr>
              <a:t>单元</a:t>
            </a:r>
            <a:endParaRPr lang="zh-CN" altLang="en-US" dirty="0">
              <a:latin typeface="Arial" panose="020B0604020202020204" pitchFamily="34" charset="0"/>
              <a:ea typeface="黑体" panose="02010609060101010101" pitchFamily="49" charset="-122"/>
            </a:endParaRPr>
          </a:p>
        </p:txBody>
      </p:sp>
      <p:sp>
        <p:nvSpPr>
          <p:cNvPr id="9" name="文本框 3"/>
          <p:cNvSpPr txBox="1"/>
          <p:nvPr/>
        </p:nvSpPr>
        <p:spPr>
          <a:xfrm>
            <a:off x="329241" y="135672"/>
            <a:ext cx="4464140" cy="584775"/>
          </a:xfrm>
          <a:prstGeom prst="rect">
            <a:avLst/>
          </a:prstGeom>
          <a:noFill/>
        </p:spPr>
        <p:txBody>
          <a:bodyPr wrap="square" rtlCol="0">
            <a:spAutoFit/>
          </a:bodyPr>
          <a:lstStyle/>
          <a:p>
            <a:pPr>
              <a:defRPr/>
            </a:pPr>
            <a:r>
              <a:rPr lang="en-US" altLang="zh-CN" sz="3200" b="1" dirty="0" smtClean="0">
                <a:solidFill>
                  <a:srgbClr val="7E2C8B"/>
                </a:solidFill>
                <a:latin typeface="黑体" panose="02010609060101010101" pitchFamily="49" charset="-122"/>
                <a:ea typeface="黑体" panose="02010609060101010101" pitchFamily="49" charset="-122"/>
              </a:rPr>
              <a:t>3</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noProof="0" dirty="0" smtClean="0">
                <a:solidFill>
                  <a:srgbClr val="7E2C8B"/>
                </a:solidFill>
                <a:latin typeface="黑体" panose="02010609060101010101" pitchFamily="49" charset="-122"/>
                <a:ea typeface="黑体" panose="02010609060101010101" pitchFamily="49" charset="-122"/>
              </a:rPr>
              <a:t>程序改写：</a:t>
            </a:r>
            <a:r>
              <a:rPr lang="zh-CN" altLang="en-US" sz="2400" b="1" dirty="0" smtClean="0">
                <a:solidFill>
                  <a:srgbClr val="7E2C8B"/>
                </a:solidFill>
                <a:latin typeface="黑体" panose="02010609060101010101" pitchFamily="49" charset="-122"/>
                <a:ea typeface="黑体" panose="02010609060101010101" pitchFamily="49" charset="-122"/>
              </a:rPr>
              <a:t>动力学</a:t>
            </a:r>
            <a:endParaRPr lang="zh-CN" altLang="en-US" sz="2400" b="1" dirty="0">
              <a:solidFill>
                <a:srgbClr val="7E2C8B"/>
              </a:solidFill>
              <a:latin typeface="黑体" panose="02010609060101010101" pitchFamily="49" charset="-122"/>
              <a:ea typeface="黑体" panose="02010609060101010101" pitchFamily="49" charset="-122"/>
            </a:endParaRPr>
          </a:p>
        </p:txBody>
      </p:sp>
      <p:pic>
        <p:nvPicPr>
          <p:cNvPr id="3" name="canbeam-40-dyna-800s-C3D2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9849" y="4069596"/>
            <a:ext cx="3094121" cy="2602659"/>
          </a:xfrm>
          <a:prstGeom prst="rect">
            <a:avLst/>
          </a:prstGeom>
        </p:spPr>
      </p:pic>
      <p:pic>
        <p:nvPicPr>
          <p:cNvPr id="4" name="图片 3"/>
          <p:cNvPicPr>
            <a:picLocks noChangeAspect="1"/>
          </p:cNvPicPr>
          <p:nvPr/>
        </p:nvPicPr>
        <p:blipFill>
          <a:blip r:embed="rId6"/>
          <a:stretch>
            <a:fillRect/>
          </a:stretch>
        </p:blipFill>
        <p:spPr>
          <a:xfrm>
            <a:off x="399849" y="1371340"/>
            <a:ext cx="3094121" cy="2698256"/>
          </a:xfrm>
          <a:prstGeom prst="rect">
            <a:avLst/>
          </a:prstGeom>
        </p:spPr>
      </p:pic>
      <p:sp>
        <p:nvSpPr>
          <p:cNvPr id="7" name="文本框 6"/>
          <p:cNvSpPr txBox="1"/>
          <p:nvPr/>
        </p:nvSpPr>
        <p:spPr>
          <a:xfrm>
            <a:off x="2832340" y="2884971"/>
            <a:ext cx="418704" cy="369332"/>
          </a:xfrm>
          <a:prstGeom prst="rect">
            <a:avLst/>
          </a:prstGeom>
          <a:noFill/>
        </p:spPr>
        <p:txBody>
          <a:bodyPr wrap="none" rtlCol="0">
            <a:spAutoFit/>
          </a:bodyPr>
          <a:lstStyle/>
          <a:p>
            <a:r>
              <a:rPr lang="en-US" altLang="zh-CN" dirty="0" smtClean="0">
                <a:solidFill>
                  <a:srgbClr val="FFFF00"/>
                </a:solidFill>
              </a:rPr>
              <a:t>96</a:t>
            </a:r>
            <a:endParaRPr lang="zh-CN" altLang="en-US" dirty="0">
              <a:solidFill>
                <a:srgbClr val="FFFF00"/>
              </a:solidFill>
            </a:endParaRPr>
          </a:p>
        </p:txBody>
      </p:sp>
      <p:pic>
        <p:nvPicPr>
          <p:cNvPr id="5" name="图片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64578" y="1809666"/>
            <a:ext cx="5391964" cy="4050000"/>
          </a:xfrm>
          <a:prstGeom prst="rect">
            <a:avLst/>
          </a:prstGeom>
        </p:spPr>
      </p:pic>
    </p:spTree>
    <p:extLst>
      <p:ext uri="{BB962C8B-B14F-4D97-AF65-F5344CB8AC3E}">
        <p14:creationId xmlns:p14="http://schemas.microsoft.com/office/powerpoint/2010/main" val="14521849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1" y="135672"/>
            <a:ext cx="4660448" cy="584775"/>
          </a:xfrm>
          <a:prstGeom prst="rect">
            <a:avLst/>
          </a:prstGeom>
          <a:noFill/>
        </p:spPr>
        <p:txBody>
          <a:bodyPr wrap="square" rtlCol="0">
            <a:spAutoFit/>
          </a:bodyPr>
          <a:lstStyle/>
          <a:p>
            <a:pPr lvl="0">
              <a:defRPr/>
            </a:pP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4.</a:t>
            </a:r>
            <a:r>
              <a:rPr kumimoji="0" lang="zh-CN" altLang="en-US"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实际问题分析</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模型介绍</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40204" y="1737762"/>
            <a:ext cx="3901011" cy="2925759"/>
          </a:xfrm>
          <a:prstGeom prst="rect">
            <a:avLst/>
          </a:prstGeom>
        </p:spPr>
      </p:pic>
      <p:sp>
        <p:nvSpPr>
          <p:cNvPr id="9" name="文本框 8"/>
          <p:cNvSpPr txBox="1"/>
          <p:nvPr/>
        </p:nvSpPr>
        <p:spPr>
          <a:xfrm>
            <a:off x="4032551" y="5245858"/>
            <a:ext cx="442941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单元类型 </a:t>
            </a:r>
            <a:r>
              <a:rPr lang="en-US" altLang="zh-CN" dirty="0" smtClean="0">
                <a:latin typeface="Arial" panose="020B0604020202020204" pitchFamily="34" charset="0"/>
                <a:ea typeface="黑体" panose="02010609060101010101" pitchFamily="49" charset="-122"/>
              </a:rPr>
              <a:t>C3D20 </a:t>
            </a:r>
            <a:r>
              <a:rPr lang="zh-CN" altLang="en-US" dirty="0" smtClean="0">
                <a:latin typeface="Arial" panose="020B0604020202020204" pitchFamily="34" charset="0"/>
                <a:ea typeface="黑体" panose="02010609060101010101" pitchFamily="49" charset="-122"/>
              </a:rPr>
              <a:t>单元数 </a:t>
            </a:r>
            <a:r>
              <a:rPr lang="en-US" altLang="zh-CN" dirty="0" smtClean="0">
                <a:latin typeface="Arial" panose="020B0604020202020204" pitchFamily="34" charset="0"/>
                <a:ea typeface="黑体" panose="02010609060101010101" pitchFamily="49" charset="-122"/>
              </a:rPr>
              <a:t>315</a:t>
            </a:r>
            <a:r>
              <a:rPr lang="en-US" altLang="zh-CN" dirty="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节点数 </a:t>
            </a:r>
            <a:r>
              <a:rPr lang="en-US" altLang="zh-CN" dirty="0">
                <a:latin typeface="Arial" panose="020B0604020202020204" pitchFamily="34" charset="0"/>
                <a:ea typeface="黑体" panose="02010609060101010101" pitchFamily="49" charset="-122"/>
              </a:rPr>
              <a:t>3065</a:t>
            </a:r>
            <a:endParaRPr lang="zh-CN" altLang="en-US" dirty="0">
              <a:latin typeface="Arial" panose="020B0604020202020204" pitchFamily="34" charset="0"/>
              <a:ea typeface="黑体" panose="02010609060101010101" pitchFamily="49" charset="-122"/>
            </a:endParaRPr>
          </a:p>
        </p:txBody>
      </p:sp>
      <p:sp>
        <p:nvSpPr>
          <p:cNvPr id="17" name="文本框 16"/>
          <p:cNvSpPr txBox="1"/>
          <p:nvPr/>
        </p:nvSpPr>
        <p:spPr>
          <a:xfrm>
            <a:off x="4876667" y="5709900"/>
            <a:ext cx="2723823"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主要在钢片轴向加密网格</a:t>
            </a:r>
            <a:endParaRPr lang="zh-CN" altLang="en-US" dirty="0">
              <a:latin typeface="Arial" panose="020B0604020202020204" pitchFamily="34" charset="0"/>
              <a:ea typeface="黑体" panose="02010609060101010101" pitchFamily="49" charset="-122"/>
            </a:endParaRPr>
          </a:p>
        </p:txBody>
      </p:sp>
      <p:pic>
        <p:nvPicPr>
          <p:cNvPr id="12" name="图片 11"/>
          <p:cNvPicPr>
            <a:picLocks noChangeAspect="1"/>
          </p:cNvPicPr>
          <p:nvPr/>
        </p:nvPicPr>
        <p:blipFill>
          <a:blip r:embed="rId4"/>
          <a:stretch>
            <a:fillRect/>
          </a:stretch>
        </p:blipFill>
        <p:spPr>
          <a:xfrm>
            <a:off x="4823460" y="1250136"/>
            <a:ext cx="2830238" cy="3901012"/>
          </a:xfrm>
          <a:prstGeom prst="rect">
            <a:avLst/>
          </a:prstGeom>
        </p:spPr>
      </p:pic>
    </p:spTree>
    <p:extLst>
      <p:ext uri="{BB962C8B-B14F-4D97-AF65-F5344CB8AC3E}">
        <p14:creationId xmlns:p14="http://schemas.microsoft.com/office/powerpoint/2010/main" val="7669695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
          <p:cNvSpPr txBox="1"/>
          <p:nvPr/>
        </p:nvSpPr>
        <p:spPr>
          <a:xfrm>
            <a:off x="329241" y="135672"/>
            <a:ext cx="4660448" cy="584775"/>
          </a:xfrm>
          <a:prstGeom prst="rect">
            <a:avLst/>
          </a:prstGeom>
          <a:noFill/>
        </p:spPr>
        <p:txBody>
          <a:bodyPr wrap="square" rtlCol="0">
            <a:spAutoFit/>
          </a:bodyPr>
          <a:lstStyle/>
          <a:p>
            <a:pPr lvl="0">
              <a:defRPr/>
            </a:pP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4.</a:t>
            </a:r>
            <a:r>
              <a:rPr kumimoji="0" lang="zh-CN" altLang="en-US"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实际问题分析</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模态分析</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pic>
        <p:nvPicPr>
          <p:cNvPr id="11" name="图片 10"/>
          <p:cNvPicPr>
            <a:picLocks noChangeAspect="1"/>
          </p:cNvPicPr>
          <p:nvPr/>
        </p:nvPicPr>
        <p:blipFill rotWithShape="1">
          <a:blip r:embed="rId3"/>
          <a:srcRect l="73519" t="1043"/>
          <a:stretch/>
        </p:blipFill>
        <p:spPr>
          <a:xfrm>
            <a:off x="4328115" y="4266122"/>
            <a:ext cx="1181731" cy="2272791"/>
          </a:xfrm>
          <a:prstGeom prst="rect">
            <a:avLst/>
          </a:prstGeom>
        </p:spPr>
      </p:pic>
      <p:pic>
        <p:nvPicPr>
          <p:cNvPr id="18" name="图片 17"/>
          <p:cNvPicPr>
            <a:picLocks noChangeAspect="1"/>
          </p:cNvPicPr>
          <p:nvPr/>
        </p:nvPicPr>
        <p:blipFill rotWithShape="1">
          <a:blip r:embed="rId3"/>
          <a:srcRect l="21728" t="1043" r="50405"/>
          <a:stretch/>
        </p:blipFill>
        <p:spPr>
          <a:xfrm>
            <a:off x="4496385" y="1570882"/>
            <a:ext cx="1243585" cy="2272791"/>
          </a:xfrm>
          <a:prstGeom prst="rect">
            <a:avLst/>
          </a:prstGeom>
        </p:spPr>
      </p:pic>
      <p:pic>
        <p:nvPicPr>
          <p:cNvPr id="19" name="图片 18"/>
          <p:cNvPicPr>
            <a:picLocks noChangeAspect="1"/>
          </p:cNvPicPr>
          <p:nvPr/>
        </p:nvPicPr>
        <p:blipFill rotWithShape="1">
          <a:blip r:embed="rId3"/>
          <a:srcRect l="48960" t="1043" r="25633"/>
          <a:stretch/>
        </p:blipFill>
        <p:spPr>
          <a:xfrm>
            <a:off x="572436" y="4226445"/>
            <a:ext cx="1133857" cy="2272791"/>
          </a:xfrm>
          <a:prstGeom prst="rect">
            <a:avLst/>
          </a:prstGeom>
        </p:spPr>
      </p:pic>
      <p:grpSp>
        <p:nvGrpSpPr>
          <p:cNvPr id="8" name="组合 7"/>
          <p:cNvGrpSpPr/>
          <p:nvPr/>
        </p:nvGrpSpPr>
        <p:grpSpPr>
          <a:xfrm>
            <a:off x="763700" y="1402873"/>
            <a:ext cx="606388" cy="2272791"/>
            <a:chOff x="1052759" y="1448960"/>
            <a:chExt cx="606388" cy="2272791"/>
          </a:xfrm>
        </p:grpSpPr>
        <p:pic>
          <p:nvPicPr>
            <p:cNvPr id="21" name="图片 20"/>
            <p:cNvPicPr>
              <a:picLocks noChangeAspect="1"/>
            </p:cNvPicPr>
            <p:nvPr/>
          </p:nvPicPr>
          <p:blipFill rotWithShape="1">
            <a:blip r:embed="rId3"/>
            <a:srcRect l="6820" t="1043" r="80066"/>
            <a:stretch/>
          </p:blipFill>
          <p:spPr>
            <a:xfrm>
              <a:off x="1073931" y="1448960"/>
              <a:ext cx="585216" cy="2272791"/>
            </a:xfrm>
            <a:prstGeom prst="rect">
              <a:avLst/>
            </a:prstGeom>
          </p:spPr>
        </p:pic>
        <p:sp>
          <p:nvSpPr>
            <p:cNvPr id="7" name="矩形 6"/>
            <p:cNvSpPr/>
            <p:nvPr/>
          </p:nvSpPr>
          <p:spPr>
            <a:xfrm>
              <a:off x="1052759" y="2767584"/>
              <a:ext cx="180000" cy="2804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4"/>
          <a:stretch>
            <a:fillRect/>
          </a:stretch>
        </p:blipFill>
        <p:spPr>
          <a:xfrm>
            <a:off x="6059888" y="942371"/>
            <a:ext cx="1990597" cy="2733293"/>
          </a:xfrm>
          <a:prstGeom prst="rect">
            <a:avLst/>
          </a:prstGeom>
        </p:spPr>
      </p:pic>
      <p:pic>
        <p:nvPicPr>
          <p:cNvPr id="4" name="图片 3"/>
          <p:cNvPicPr>
            <a:picLocks noChangeAspect="1"/>
          </p:cNvPicPr>
          <p:nvPr/>
        </p:nvPicPr>
        <p:blipFill>
          <a:blip r:embed="rId5"/>
          <a:stretch>
            <a:fillRect/>
          </a:stretch>
        </p:blipFill>
        <p:spPr>
          <a:xfrm>
            <a:off x="1706231" y="4033384"/>
            <a:ext cx="2073808" cy="2436912"/>
          </a:xfrm>
          <a:prstGeom prst="rect">
            <a:avLst/>
          </a:prstGeom>
        </p:spPr>
      </p:pic>
      <p:pic>
        <p:nvPicPr>
          <p:cNvPr id="5" name="图片 4"/>
          <p:cNvPicPr>
            <a:picLocks noChangeAspect="1"/>
          </p:cNvPicPr>
          <p:nvPr/>
        </p:nvPicPr>
        <p:blipFill>
          <a:blip r:embed="rId6"/>
          <a:stretch>
            <a:fillRect/>
          </a:stretch>
        </p:blipFill>
        <p:spPr>
          <a:xfrm>
            <a:off x="5898380" y="4033384"/>
            <a:ext cx="2281132" cy="2423468"/>
          </a:xfrm>
          <a:prstGeom prst="rect">
            <a:avLst/>
          </a:prstGeom>
        </p:spPr>
      </p:pic>
      <p:pic>
        <p:nvPicPr>
          <p:cNvPr id="22" name="图片 21"/>
          <p:cNvPicPr>
            <a:picLocks noChangeAspect="1"/>
          </p:cNvPicPr>
          <p:nvPr/>
        </p:nvPicPr>
        <p:blipFill>
          <a:blip r:embed="rId7"/>
          <a:stretch>
            <a:fillRect/>
          </a:stretch>
        </p:blipFill>
        <p:spPr>
          <a:xfrm>
            <a:off x="1826134" y="986595"/>
            <a:ext cx="1834003" cy="2674415"/>
          </a:xfrm>
          <a:prstGeom prst="rect">
            <a:avLst/>
          </a:prstGeom>
        </p:spPr>
      </p:pic>
      <p:sp>
        <p:nvSpPr>
          <p:cNvPr id="25" name="文本框 24"/>
          <p:cNvSpPr txBox="1"/>
          <p:nvPr/>
        </p:nvSpPr>
        <p:spPr>
          <a:xfrm>
            <a:off x="2123969" y="3684328"/>
            <a:ext cx="1107996"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原始构型</a:t>
            </a:r>
            <a:endParaRPr lang="zh-CN" altLang="en-US" dirty="0">
              <a:latin typeface="Arial" panose="020B0604020202020204" pitchFamily="34" charset="0"/>
              <a:ea typeface="黑体" panose="02010609060101010101" pitchFamily="49" charset="-122"/>
            </a:endParaRPr>
          </a:p>
        </p:txBody>
      </p:sp>
      <p:sp>
        <p:nvSpPr>
          <p:cNvPr id="26" name="文本框 25"/>
          <p:cNvSpPr txBox="1"/>
          <p:nvPr/>
        </p:nvSpPr>
        <p:spPr>
          <a:xfrm>
            <a:off x="6450392" y="3692992"/>
            <a:ext cx="133882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第一阶模态</a:t>
            </a:r>
            <a:endParaRPr lang="zh-CN" altLang="en-US" dirty="0">
              <a:latin typeface="Arial" panose="020B0604020202020204" pitchFamily="34" charset="0"/>
              <a:ea typeface="黑体" panose="02010609060101010101" pitchFamily="49" charset="-122"/>
            </a:endParaRPr>
          </a:p>
        </p:txBody>
      </p:sp>
      <p:sp>
        <p:nvSpPr>
          <p:cNvPr id="27" name="文本框 26"/>
          <p:cNvSpPr txBox="1"/>
          <p:nvPr/>
        </p:nvSpPr>
        <p:spPr>
          <a:xfrm>
            <a:off x="1893137" y="6499236"/>
            <a:ext cx="133882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第二阶模态</a:t>
            </a:r>
            <a:endParaRPr lang="zh-CN" altLang="en-US" dirty="0">
              <a:latin typeface="Arial" panose="020B0604020202020204" pitchFamily="34" charset="0"/>
              <a:ea typeface="黑体" panose="02010609060101010101" pitchFamily="49" charset="-122"/>
            </a:endParaRPr>
          </a:p>
        </p:txBody>
      </p:sp>
      <p:sp>
        <p:nvSpPr>
          <p:cNvPr id="28" name="文本框 27"/>
          <p:cNvSpPr txBox="1"/>
          <p:nvPr/>
        </p:nvSpPr>
        <p:spPr>
          <a:xfrm>
            <a:off x="6369532" y="6499236"/>
            <a:ext cx="1338828"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第三阶模态</a:t>
            </a:r>
            <a:endParaRPr lang="zh-CN" altLang="en-US" dirty="0">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29" name="文本框 28"/>
              <p:cNvSpPr txBox="1"/>
              <p:nvPr/>
            </p:nvSpPr>
            <p:spPr>
              <a:xfrm>
                <a:off x="2218294" y="6087520"/>
                <a:ext cx="122257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205.36</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2218294" y="6087520"/>
                <a:ext cx="1222579" cy="36933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441375" y="3291678"/>
                <a:ext cx="10943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72.87</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441375" y="3291678"/>
                <a:ext cx="1094339" cy="369332"/>
              </a:xfrm>
              <a:prstGeom prst="rect">
                <a:avLst/>
              </a:prstGeom>
              <a:blipFill>
                <a:blip r:embed="rId9"/>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6482078" y="6100964"/>
                <a:ext cx="122257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298.79</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6482078" y="6100964"/>
                <a:ext cx="1222579" cy="369332"/>
              </a:xfrm>
              <a:prstGeom prst="rect">
                <a:avLst/>
              </a:prstGeom>
              <a:blipFill>
                <a:blip r:embed="rId10"/>
                <a:stretch>
                  <a:fillRect/>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3836466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
          <p:cNvSpPr txBox="1"/>
          <p:nvPr/>
        </p:nvSpPr>
        <p:spPr>
          <a:xfrm>
            <a:off x="329241" y="135672"/>
            <a:ext cx="4965248" cy="584775"/>
          </a:xfrm>
          <a:prstGeom prst="rect">
            <a:avLst/>
          </a:prstGeom>
          <a:noFill/>
        </p:spPr>
        <p:txBody>
          <a:bodyPr wrap="square" rtlCol="0">
            <a:spAutoFit/>
          </a:bodyPr>
          <a:lstStyle/>
          <a:p>
            <a:pPr lvl="0">
              <a:defRPr/>
            </a:pP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4.</a:t>
            </a:r>
            <a:r>
              <a:rPr kumimoji="0" lang="zh-CN" altLang="en-US"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实际问题分析</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动力学分析</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9" name="文本框 28"/>
              <p:cNvSpPr txBox="1"/>
              <p:nvPr/>
            </p:nvSpPr>
            <p:spPr>
              <a:xfrm>
                <a:off x="2218294" y="6087520"/>
                <a:ext cx="122257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205.36</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29" name="文本框 28"/>
              <p:cNvSpPr txBox="1">
                <a:spLocks noRot="1" noChangeAspect="1" noMove="1" noResize="1" noEditPoints="1" noAdjustHandles="1" noChangeArrowheads="1" noChangeShapeType="1" noTextEdit="1"/>
              </p:cNvSpPr>
              <p:nvPr/>
            </p:nvSpPr>
            <p:spPr>
              <a:xfrm>
                <a:off x="2218294" y="6087520"/>
                <a:ext cx="1222579" cy="369332"/>
              </a:xfrm>
              <a:prstGeom prst="rect">
                <a:avLst/>
              </a:prstGeom>
              <a:blipFill>
                <a:blip r:embed="rId8"/>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p:cNvSpPr txBox="1"/>
              <p:nvPr/>
            </p:nvSpPr>
            <p:spPr>
              <a:xfrm>
                <a:off x="6441375" y="3291678"/>
                <a:ext cx="10943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72.87</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441375" y="3291678"/>
                <a:ext cx="1094339" cy="369332"/>
              </a:xfrm>
              <a:prstGeom prst="rect">
                <a:avLst/>
              </a:prstGeom>
              <a:blipFill>
                <a:blip r:embed="rId9"/>
                <a:stretch>
                  <a:fillRect/>
                </a:stretch>
              </a:blipFill>
              <a:ln>
                <a:noFill/>
              </a:ln>
            </p:spPr>
            <p:txBody>
              <a:bodyPr/>
              <a:lstStyle/>
              <a:p>
                <a:r>
                  <a:rPr lang="zh-CN" altLang="en-US">
                    <a:noFill/>
                  </a:rPr>
                  <a:t> </a:t>
                </a:r>
              </a:p>
            </p:txBody>
          </p:sp>
        </mc:Fallback>
      </mc:AlternateContent>
      <p:pic>
        <p:nvPicPr>
          <p:cNvPr id="24" name="图片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253200" y="1828798"/>
            <a:ext cx="3901011" cy="2925759"/>
          </a:xfrm>
          <a:prstGeom prst="rect">
            <a:avLst/>
          </a:prstGeom>
        </p:spPr>
      </p:pic>
      <p:pic>
        <p:nvPicPr>
          <p:cNvPr id="6" name="图片 5"/>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211533" y="1089779"/>
            <a:ext cx="5838408" cy="4385332"/>
          </a:xfrm>
          <a:prstGeom prst="rect">
            <a:avLst/>
          </a:prstGeom>
        </p:spPr>
      </p:pic>
      <p:sp>
        <p:nvSpPr>
          <p:cNvPr id="33" name="文本框 32"/>
          <p:cNvSpPr txBox="1"/>
          <p:nvPr/>
        </p:nvSpPr>
        <p:spPr>
          <a:xfrm>
            <a:off x="1287791" y="5312734"/>
            <a:ext cx="1107996"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恒定载荷</a:t>
            </a:r>
            <a:endParaRPr lang="zh-CN" altLang="en-US" dirty="0">
              <a:latin typeface="Arial" panose="020B0604020202020204" pitchFamily="34" charset="0"/>
              <a:ea typeface="黑体" panose="02010609060101010101" pitchFamily="49" charset="-122"/>
            </a:endParaRPr>
          </a:p>
        </p:txBody>
      </p:sp>
      <p:sp>
        <p:nvSpPr>
          <p:cNvPr id="34" name="文本框 33"/>
          <p:cNvSpPr txBox="1"/>
          <p:nvPr/>
        </p:nvSpPr>
        <p:spPr>
          <a:xfrm>
            <a:off x="2008942" y="1485148"/>
            <a:ext cx="535724" cy="369332"/>
          </a:xfrm>
          <a:prstGeom prst="rect">
            <a:avLst/>
          </a:prstGeom>
          <a:noFill/>
        </p:spPr>
        <p:txBody>
          <a:bodyPr wrap="none" rtlCol="0">
            <a:spAutoFit/>
          </a:bodyPr>
          <a:lstStyle/>
          <a:p>
            <a:r>
              <a:rPr lang="en-US" altLang="zh-CN" dirty="0" smtClean="0">
                <a:solidFill>
                  <a:srgbClr val="FFFF00"/>
                </a:solidFill>
              </a:rPr>
              <a:t>254</a:t>
            </a:r>
            <a:endParaRPr lang="zh-CN" altLang="en-US" dirty="0">
              <a:solidFill>
                <a:srgbClr val="FFFF00"/>
              </a:solidFill>
            </a:endParaRPr>
          </a:p>
        </p:txBody>
      </p:sp>
      <p:sp>
        <p:nvSpPr>
          <p:cNvPr id="12" name="左箭头 11"/>
          <p:cNvSpPr/>
          <p:nvPr/>
        </p:nvSpPr>
        <p:spPr>
          <a:xfrm>
            <a:off x="2283022" y="1740365"/>
            <a:ext cx="620354" cy="2791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71694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smtClean="0">
                <a:solidFill>
                  <a:srgbClr val="7E2C8B"/>
                </a:solidFill>
                <a:latin typeface="黑体" panose="02010609060101010101" pitchFamily="49" charset="-122"/>
                <a:ea typeface="黑体" panose="02010609060101010101" pitchFamily="49" charset="-122"/>
              </a:rPr>
              <a:t>矩阵指数的精细积分算法</a:t>
            </a:r>
            <a:endParaRPr lang="zh-CN" altLang="en-US" sz="20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9329" y="1210556"/>
            <a:ext cx="2473819"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基于</a:t>
            </a:r>
            <a:r>
              <a:rPr lang="en-US" altLang="zh-CN" dirty="0" smtClean="0">
                <a:latin typeface="Arial" panose="020B0604020202020204" pitchFamily="34" charset="0"/>
                <a:ea typeface="黑体" panose="02010609060101010101" pitchFamily="49" charset="-122"/>
              </a:rPr>
              <a:t>Taylor</a:t>
            </a:r>
            <a:r>
              <a:rPr lang="zh-CN" altLang="en-US" dirty="0" smtClean="0">
                <a:latin typeface="Arial" panose="020B0604020202020204" pitchFamily="34" charset="0"/>
                <a:ea typeface="黑体" panose="02010609060101010101" pitchFamily="49" charset="-122"/>
              </a:rPr>
              <a:t>级数近似</a:t>
            </a:r>
            <a:endParaRPr lang="zh-CN" altLang="en-US" dirty="0">
              <a:latin typeface="Arial" panose="020B0604020202020204" pitchFamily="34" charset="0"/>
              <a:ea typeface="黑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730426442"/>
              </p:ext>
            </p:extLst>
          </p:nvPr>
        </p:nvGraphicFramePr>
        <p:xfrm>
          <a:off x="3176588" y="1077862"/>
          <a:ext cx="4973637" cy="1436687"/>
        </p:xfrm>
        <a:graphic>
          <a:graphicData uri="http://schemas.openxmlformats.org/presentationml/2006/ole">
            <mc:AlternateContent xmlns:mc="http://schemas.openxmlformats.org/markup-compatibility/2006">
              <mc:Choice xmlns:v="urn:schemas-microsoft-com:vml" Requires="v">
                <p:oleObj spid="_x0000_s1449" name="Equation" r:id="rId4" imgW="3695400" imgH="1066680" progId="Equation.DSMT4">
                  <p:embed/>
                </p:oleObj>
              </mc:Choice>
              <mc:Fallback>
                <p:oleObj name="Equation" r:id="rId4" imgW="3695400" imgH="1066680" progId="Equation.DSMT4">
                  <p:embed/>
                  <p:pic>
                    <p:nvPicPr>
                      <p:cNvPr id="0" name=""/>
                      <p:cNvPicPr/>
                      <p:nvPr/>
                    </p:nvPicPr>
                    <p:blipFill>
                      <a:blip r:embed="rId5"/>
                      <a:stretch>
                        <a:fillRect/>
                      </a:stretch>
                    </p:blipFill>
                    <p:spPr>
                      <a:xfrm>
                        <a:off x="3176588" y="1077862"/>
                        <a:ext cx="4973637" cy="1436687"/>
                      </a:xfrm>
                      <a:prstGeom prst="rect">
                        <a:avLst/>
                      </a:prstGeom>
                    </p:spPr>
                  </p:pic>
                </p:oleObj>
              </mc:Fallback>
            </mc:AlternateContent>
          </a:graphicData>
        </a:graphic>
      </p:graphicFrame>
      <p:sp>
        <p:nvSpPr>
          <p:cNvPr id="6" name="文本框 5"/>
          <p:cNvSpPr txBox="1"/>
          <p:nvPr/>
        </p:nvSpPr>
        <p:spPr>
          <a:xfrm>
            <a:off x="139328" y="2807465"/>
            <a:ext cx="2396810"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基于</a:t>
            </a:r>
            <a:r>
              <a:rPr lang="en-US" altLang="zh-CN" dirty="0" err="1" smtClean="0">
                <a:latin typeface="Arial" panose="020B0604020202020204" pitchFamily="34" charset="0"/>
                <a:ea typeface="黑体" panose="02010609060101010101" pitchFamily="49" charset="-122"/>
              </a:rPr>
              <a:t>Pade</a:t>
            </a:r>
            <a:r>
              <a:rPr lang="zh-CN" altLang="en-US" dirty="0" smtClean="0">
                <a:latin typeface="Arial" panose="020B0604020202020204" pitchFamily="34" charset="0"/>
                <a:ea typeface="黑体" panose="02010609060101010101" pitchFamily="49" charset="-122"/>
              </a:rPr>
              <a:t>级数近似</a:t>
            </a:r>
            <a:endParaRPr lang="zh-CN" altLang="en-US" dirty="0">
              <a:latin typeface="Arial" panose="020B0604020202020204" pitchFamily="34" charset="0"/>
              <a:ea typeface="黑体" panose="02010609060101010101" pitchFamily="49"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3149095887"/>
              </p:ext>
            </p:extLst>
          </p:nvPr>
        </p:nvGraphicFramePr>
        <p:xfrm>
          <a:off x="3802380" y="2807465"/>
          <a:ext cx="3535770" cy="1602750"/>
        </p:xfrm>
        <a:graphic>
          <a:graphicData uri="http://schemas.openxmlformats.org/presentationml/2006/ole">
            <mc:AlternateContent xmlns:mc="http://schemas.openxmlformats.org/markup-compatibility/2006">
              <mc:Choice xmlns:v="urn:schemas-microsoft-com:vml" Requires="v">
                <p:oleObj spid="_x0000_s1450" name="Equation" r:id="rId6" imgW="2577960" imgH="1168200" progId="Equation.DSMT4">
                  <p:embed/>
                </p:oleObj>
              </mc:Choice>
              <mc:Fallback>
                <p:oleObj name="Equation" r:id="rId6" imgW="2577960" imgH="1168200" progId="Equation.DSMT4">
                  <p:embed/>
                  <p:pic>
                    <p:nvPicPr>
                      <p:cNvPr id="0" name=""/>
                      <p:cNvPicPr/>
                      <p:nvPr/>
                    </p:nvPicPr>
                    <p:blipFill>
                      <a:blip r:embed="rId7"/>
                      <a:stretch>
                        <a:fillRect/>
                      </a:stretch>
                    </p:blipFill>
                    <p:spPr>
                      <a:xfrm>
                        <a:off x="3802380" y="2807465"/>
                        <a:ext cx="3535770" cy="1602750"/>
                      </a:xfrm>
                      <a:prstGeom prst="rect">
                        <a:avLst/>
                      </a:prstGeom>
                    </p:spPr>
                  </p:pic>
                </p:oleObj>
              </mc:Fallback>
            </mc:AlternateContent>
          </a:graphicData>
        </a:graphic>
      </p:graphicFrame>
      <p:sp>
        <p:nvSpPr>
          <p:cNvPr id="8" name="文本框 7"/>
          <p:cNvSpPr txBox="1"/>
          <p:nvPr/>
        </p:nvSpPr>
        <p:spPr>
          <a:xfrm>
            <a:off x="139328" y="4240095"/>
            <a:ext cx="2089033"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对比优劣分析：</a:t>
            </a: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331721" y="4562574"/>
            <a:ext cx="8696869" cy="1200329"/>
          </a:xfrm>
          <a:prstGeom prst="rect">
            <a:avLst/>
          </a:prstGeom>
          <a:noFill/>
          <a:ln>
            <a:noFill/>
          </a:ln>
        </p:spPr>
        <p:txBody>
          <a:bodyPr wrap="square" rtlCol="0">
            <a:spAutoFit/>
          </a:bodyPr>
          <a:lstStyle/>
          <a:p>
            <a:pPr marL="285750" indent="-285750">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优：</a:t>
            </a:r>
            <a:r>
              <a:rPr lang="en-US" altLang="zh-CN" dirty="0" err="1" smtClean="0">
                <a:latin typeface="Arial" panose="020B0604020202020204" pitchFamily="34" charset="0"/>
                <a:ea typeface="黑体" panose="02010609060101010101" pitchFamily="49" charset="-122"/>
              </a:rPr>
              <a:t>Pade</a:t>
            </a:r>
            <a:r>
              <a:rPr lang="zh-CN" altLang="en-US" dirty="0">
                <a:latin typeface="Arial" panose="020B0604020202020204" pitchFamily="34" charset="0"/>
                <a:ea typeface="黑体" panose="02010609060101010101" pitchFamily="49" charset="-122"/>
              </a:rPr>
              <a:t>级数逼近比</a:t>
            </a:r>
            <a:r>
              <a:rPr lang="en-US" altLang="zh-CN" dirty="0">
                <a:latin typeface="Arial" panose="020B0604020202020204" pitchFamily="34" charset="0"/>
                <a:ea typeface="黑体" panose="02010609060101010101" pitchFamily="49" charset="-122"/>
              </a:rPr>
              <a:t>Taylor</a:t>
            </a:r>
            <a:r>
              <a:rPr lang="zh-CN" altLang="en-US" dirty="0">
                <a:latin typeface="Arial" panose="020B0604020202020204" pitchFamily="34" charset="0"/>
                <a:ea typeface="黑体" panose="02010609060101010101" pitchFamily="49" charset="-122"/>
              </a:rPr>
              <a:t>级数逼近具有更好的</a:t>
            </a:r>
            <a:r>
              <a:rPr lang="zh-CN" altLang="en-US" dirty="0" smtClean="0">
                <a:latin typeface="Arial" panose="020B0604020202020204" pitchFamily="34" charset="0"/>
                <a:ea typeface="黑体" panose="02010609060101010101" pitchFamily="49" charset="-122"/>
              </a:rPr>
              <a:t>精度；</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劣：（</a:t>
            </a:r>
            <a:r>
              <a:rPr lang="en-US" altLang="zh-CN" dirty="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a:t>
            </a:r>
            <a:r>
              <a:rPr lang="en-US" altLang="zh-CN" dirty="0" err="1" smtClean="0">
                <a:latin typeface="Arial" panose="020B0604020202020204" pitchFamily="34" charset="0"/>
                <a:ea typeface="黑体" panose="02010609060101010101" pitchFamily="49" charset="-122"/>
              </a:rPr>
              <a:t>Pade</a:t>
            </a:r>
            <a:r>
              <a:rPr lang="zh-CN" altLang="en-US" dirty="0" smtClean="0">
                <a:latin typeface="Arial" panose="020B0604020202020204" pitchFamily="34" charset="0"/>
                <a:ea typeface="黑体" panose="02010609060101010101" pitchFamily="49" charset="-122"/>
              </a:rPr>
              <a:t>级数需要进行矩阵求逆，</a:t>
            </a:r>
            <a:r>
              <a:rPr lang="zh-CN" altLang="en-US" dirty="0">
                <a:latin typeface="Arial" panose="020B0604020202020204" pitchFamily="34" charset="0"/>
                <a:ea typeface="黑体" panose="02010609060101010101" pitchFamily="49" charset="-122"/>
              </a:rPr>
              <a:t>求逆计算带来数值上的</a:t>
            </a:r>
            <a:r>
              <a:rPr lang="zh-CN" altLang="en-US" dirty="0" smtClean="0">
                <a:latin typeface="Arial" panose="020B0604020202020204" pitchFamily="34" charset="0"/>
                <a:ea typeface="黑体" panose="02010609060101010101" pitchFamily="49" charset="-122"/>
              </a:rPr>
              <a:t>不稳定</a:t>
            </a:r>
            <a:r>
              <a:rPr lang="en-US" altLang="zh-CN" dirty="0" smtClean="0">
                <a:latin typeface="Arial" panose="020B0604020202020204" pitchFamily="34" charset="0"/>
                <a:ea typeface="黑体" panose="02010609060101010101" pitchFamily="49" charset="-122"/>
              </a:rPr>
              <a:t>;</a:t>
            </a:r>
          </a:p>
          <a:p>
            <a:pPr>
              <a:lnSpc>
                <a:spcPct val="150000"/>
              </a:lnSpc>
            </a:pPr>
            <a:r>
              <a:rPr lang="en-US" altLang="zh-CN" dirty="0" smtClean="0">
                <a:latin typeface="Arial" panose="020B0604020202020204" pitchFamily="34" charset="0"/>
                <a:ea typeface="黑体" panose="02010609060101010101" pitchFamily="49" charset="-122"/>
              </a:rPr>
              <a:t>            </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a:t>
            </a:r>
            <a:r>
              <a:rPr lang="zh-CN" altLang="en-US" dirty="0">
                <a:latin typeface="Arial" panose="020B0604020202020204" pitchFamily="34" charset="0"/>
                <a:ea typeface="黑体" panose="02010609060101010101" pitchFamily="49" charset="-122"/>
              </a:rPr>
              <a:t>计算量远大于</a:t>
            </a:r>
            <a:r>
              <a:rPr lang="en-US" altLang="zh-CN" dirty="0">
                <a:latin typeface="Arial" panose="020B0604020202020204" pitchFamily="34" charset="0"/>
                <a:ea typeface="黑体" panose="02010609060101010101" pitchFamily="49" charset="-122"/>
              </a:rPr>
              <a:t>Taylor</a:t>
            </a:r>
            <a:r>
              <a:rPr lang="zh-CN" altLang="en-US" dirty="0">
                <a:latin typeface="Arial" panose="020B0604020202020204" pitchFamily="34" charset="0"/>
                <a:ea typeface="黑体" panose="02010609060101010101" pitchFamily="49" charset="-122"/>
              </a:rPr>
              <a:t>级数</a:t>
            </a:r>
            <a:r>
              <a:rPr lang="en-US" altLang="zh-CN" dirty="0" smtClean="0">
                <a:latin typeface="Arial" panose="020B0604020202020204" pitchFamily="34" charset="0"/>
                <a:ea typeface="黑体" panose="02010609060101010101" pitchFamily="49" charset="-122"/>
              </a:rPr>
              <a:t>;</a:t>
            </a:r>
            <a:endParaRPr lang="zh-CN" altLang="en-US" dirty="0">
              <a:latin typeface="Arial" panose="020B0604020202020204" pitchFamily="34" charset="0"/>
              <a:ea typeface="黑体" panose="02010609060101010101" pitchFamily="49" charset="-122"/>
            </a:endParaRPr>
          </a:p>
        </p:txBody>
      </p:sp>
      <p:sp>
        <p:nvSpPr>
          <p:cNvPr id="14" name="文本框 13"/>
          <p:cNvSpPr txBox="1"/>
          <p:nvPr/>
        </p:nvSpPr>
        <p:spPr>
          <a:xfrm>
            <a:off x="139328" y="5961087"/>
            <a:ext cx="8469050"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solidFill>
                  <a:srgbClr val="FF0000"/>
                </a:solidFill>
                <a:latin typeface="Arial" panose="020B0604020202020204" pitchFamily="34" charset="0"/>
                <a:ea typeface="黑体" panose="02010609060101010101" pitchFamily="49" charset="-122"/>
              </a:rPr>
              <a:t>因此最终选择基于</a:t>
            </a:r>
            <a:r>
              <a:rPr lang="en-US" altLang="zh-CN" dirty="0" smtClean="0">
                <a:solidFill>
                  <a:srgbClr val="FF0000"/>
                </a:solidFill>
                <a:latin typeface="Arial" panose="020B0604020202020204" pitchFamily="34" charset="0"/>
                <a:ea typeface="黑体" panose="02010609060101010101" pitchFamily="49" charset="-122"/>
              </a:rPr>
              <a:t>Taylor</a:t>
            </a:r>
            <a:r>
              <a:rPr lang="zh-CN" altLang="en-US" dirty="0" smtClean="0">
                <a:solidFill>
                  <a:srgbClr val="FF0000"/>
                </a:solidFill>
                <a:latin typeface="Arial" panose="020B0604020202020204" pitchFamily="34" charset="0"/>
                <a:ea typeface="黑体" panose="02010609060101010101" pitchFamily="49" charset="-122"/>
              </a:rPr>
              <a:t>级数展开近似来求解矩阵指数，同时展开到</a:t>
            </a:r>
            <a:r>
              <a:rPr lang="en-US" altLang="zh-CN" dirty="0" smtClean="0">
                <a:solidFill>
                  <a:srgbClr val="FF0000"/>
                </a:solidFill>
                <a:latin typeface="Arial" panose="020B0604020202020204" pitchFamily="34" charset="0"/>
                <a:ea typeface="黑体" panose="02010609060101010101" pitchFamily="49" charset="-122"/>
              </a:rPr>
              <a:t>4</a:t>
            </a:r>
            <a:r>
              <a:rPr lang="zh-CN" altLang="en-US" dirty="0" smtClean="0">
                <a:solidFill>
                  <a:srgbClr val="FF0000"/>
                </a:solidFill>
                <a:latin typeface="Arial" panose="020B0604020202020204" pitchFamily="34" charset="0"/>
                <a:ea typeface="黑体" panose="02010609060101010101" pitchFamily="49" charset="-122"/>
              </a:rPr>
              <a:t>阶，</a:t>
            </a:r>
            <a:r>
              <a:rPr lang="en-US" altLang="zh-CN" dirty="0" smtClean="0">
                <a:solidFill>
                  <a:srgbClr val="FF0000"/>
                </a:solidFill>
                <a:latin typeface="Arial" panose="020B0604020202020204" pitchFamily="34" charset="0"/>
                <a:ea typeface="黑体" panose="02010609060101010101" pitchFamily="49" charset="-122"/>
              </a:rPr>
              <a:t>N=20</a:t>
            </a:r>
            <a:endParaRPr lang="zh-CN" altLang="en-US"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111232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
          <p:cNvSpPr txBox="1"/>
          <p:nvPr/>
        </p:nvSpPr>
        <p:spPr>
          <a:xfrm>
            <a:off x="329241" y="135672"/>
            <a:ext cx="4965248" cy="584775"/>
          </a:xfrm>
          <a:prstGeom prst="rect">
            <a:avLst/>
          </a:prstGeom>
          <a:noFill/>
        </p:spPr>
        <p:txBody>
          <a:bodyPr wrap="square" rtlCol="0">
            <a:spAutoFit/>
          </a:bodyPr>
          <a:lstStyle/>
          <a:p>
            <a:pPr lvl="0">
              <a:defRPr/>
            </a:pP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4.</a:t>
            </a:r>
            <a:r>
              <a:rPr kumimoji="0" lang="zh-CN" altLang="en-US"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实际问题分析</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kumimoji="0" lang="zh-CN" altLang="en-US" sz="24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动力学分析</a:t>
            </a:r>
            <a:endParaRPr lang="zh-CN" altLang="en-US" sz="2400" b="1" dirty="0">
              <a:solidFill>
                <a:srgbClr val="7E2C8B"/>
              </a:solidFill>
              <a:latin typeface="黑体" panose="02010609060101010101" pitchFamily="49" charset="-122"/>
              <a:ea typeface="黑体" panose="02010609060101010101" pitchFamily="49" charset="-122"/>
            </a:endParaRP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0" name="文本框 29"/>
              <p:cNvSpPr txBox="1"/>
              <p:nvPr/>
            </p:nvSpPr>
            <p:spPr>
              <a:xfrm>
                <a:off x="6441375" y="3291678"/>
                <a:ext cx="1094339" cy="369332"/>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ea typeface="黑体" panose="02010609060101010101" pitchFamily="49" charset="-122"/>
                        </a:rPr>
                        <m:t>72.87</m:t>
                      </m:r>
                      <m:r>
                        <m:rPr>
                          <m:sty m:val="p"/>
                        </m:rPr>
                        <a:rPr lang="en-US" altLang="zh-CN" b="0" i="0" smtClean="0">
                          <a:solidFill>
                            <a:schemeClr val="bg1"/>
                          </a:solidFill>
                          <a:latin typeface="Cambria Math" panose="02040503050406030204" pitchFamily="18" charset="0"/>
                          <a:ea typeface="黑体" panose="02010609060101010101" pitchFamily="49" charset="-122"/>
                        </a:rPr>
                        <m:t>Hz</m:t>
                      </m:r>
                    </m:oMath>
                  </m:oMathPara>
                </a14:m>
                <a:endParaRPr lang="zh-CN" altLang="en-US" dirty="0">
                  <a:solidFill>
                    <a:schemeClr val="bg1"/>
                  </a:solidFill>
                  <a:latin typeface="Arial" panose="020B0604020202020204" pitchFamily="34" charset="0"/>
                  <a:ea typeface="黑体" panose="02010609060101010101" pitchFamily="49" charset="-122"/>
                </a:endParaRPr>
              </a:p>
            </p:txBody>
          </p:sp>
        </mc:Choice>
        <mc:Fallback xmlns="">
          <p:sp>
            <p:nvSpPr>
              <p:cNvPr id="30" name="文本框 29"/>
              <p:cNvSpPr txBox="1">
                <a:spLocks noRot="1" noChangeAspect="1" noMove="1" noResize="1" noEditPoints="1" noAdjustHandles="1" noChangeArrowheads="1" noChangeShapeType="1" noTextEdit="1"/>
              </p:cNvSpPr>
              <p:nvPr/>
            </p:nvSpPr>
            <p:spPr>
              <a:xfrm>
                <a:off x="6441375" y="3291678"/>
                <a:ext cx="1094339" cy="369332"/>
              </a:xfrm>
              <a:prstGeom prst="rect">
                <a:avLst/>
              </a:prstGeom>
              <a:blipFill>
                <a:blip r:embed="rId9"/>
                <a:stretch>
                  <a:fillRect/>
                </a:stretch>
              </a:blipFill>
              <a:ln>
                <a:noFill/>
              </a:ln>
            </p:spPr>
            <p:txBody>
              <a:bodyPr/>
              <a:lstStyle/>
              <a:p>
                <a:r>
                  <a:rPr lang="zh-CN" altLang="en-US">
                    <a:noFill/>
                  </a:rPr>
                  <a:t> </a:t>
                </a:r>
              </a:p>
            </p:txBody>
          </p:sp>
        </mc:Fallback>
      </mc:AlternateContent>
      <p:pic>
        <p:nvPicPr>
          <p:cNvPr id="24" name="图片 2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5400000">
            <a:off x="-253200" y="1828798"/>
            <a:ext cx="3901011" cy="2925759"/>
          </a:xfrm>
          <a:prstGeom prst="rect">
            <a:avLst/>
          </a:prstGeom>
        </p:spPr>
      </p:pic>
      <p:sp>
        <p:nvSpPr>
          <p:cNvPr id="33" name="文本框 32"/>
          <p:cNvSpPr txBox="1"/>
          <p:nvPr/>
        </p:nvSpPr>
        <p:spPr>
          <a:xfrm>
            <a:off x="785277" y="5507254"/>
            <a:ext cx="1107996" cy="369332"/>
          </a:xfrm>
          <a:prstGeom prst="rect">
            <a:avLst/>
          </a:prstGeom>
          <a:noFill/>
          <a:ln>
            <a:noFill/>
          </a:ln>
        </p:spPr>
        <p:txBody>
          <a:bodyPr wrap="none" rtlCol="0">
            <a:spAutoFit/>
          </a:bodyPr>
          <a:lstStyle/>
          <a:p>
            <a:r>
              <a:rPr lang="zh-CN" altLang="en-US" dirty="0">
                <a:latin typeface="Arial" panose="020B0604020202020204" pitchFamily="34" charset="0"/>
                <a:ea typeface="黑体" panose="02010609060101010101" pitchFamily="49" charset="-122"/>
              </a:rPr>
              <a:t>正弦</a:t>
            </a:r>
            <a:r>
              <a:rPr lang="zh-CN" altLang="en-US" dirty="0" smtClean="0">
                <a:latin typeface="Arial" panose="020B0604020202020204" pitchFamily="34" charset="0"/>
                <a:ea typeface="黑体" panose="02010609060101010101" pitchFamily="49" charset="-122"/>
              </a:rPr>
              <a:t>载荷</a:t>
            </a:r>
            <a:endParaRPr lang="zh-CN" altLang="en-US" dirty="0">
              <a:latin typeface="Arial" panose="020B0604020202020204" pitchFamily="34" charset="0"/>
              <a:ea typeface="黑体" panose="02010609060101010101" pitchFamily="49" charset="-122"/>
            </a:endParaRPr>
          </a:p>
        </p:txBody>
      </p:sp>
      <p:sp>
        <p:nvSpPr>
          <p:cNvPr id="34" name="文本框 33"/>
          <p:cNvSpPr txBox="1"/>
          <p:nvPr/>
        </p:nvSpPr>
        <p:spPr>
          <a:xfrm>
            <a:off x="2008942" y="1485148"/>
            <a:ext cx="535724" cy="369332"/>
          </a:xfrm>
          <a:prstGeom prst="rect">
            <a:avLst/>
          </a:prstGeom>
          <a:noFill/>
        </p:spPr>
        <p:txBody>
          <a:bodyPr wrap="none" rtlCol="0">
            <a:spAutoFit/>
          </a:bodyPr>
          <a:lstStyle/>
          <a:p>
            <a:r>
              <a:rPr lang="en-US" altLang="zh-CN" dirty="0" smtClean="0">
                <a:solidFill>
                  <a:srgbClr val="FFFF00"/>
                </a:solidFill>
              </a:rPr>
              <a:t>254</a:t>
            </a:r>
            <a:endParaRPr lang="zh-CN" altLang="en-US" dirty="0">
              <a:solidFill>
                <a:srgbClr val="FFFF00"/>
              </a:solidFill>
            </a:endParaRPr>
          </a:p>
        </p:txBody>
      </p:sp>
      <p:sp>
        <p:nvSpPr>
          <p:cNvPr id="12" name="左箭头 11"/>
          <p:cNvSpPr/>
          <p:nvPr/>
        </p:nvSpPr>
        <p:spPr>
          <a:xfrm>
            <a:off x="2283022" y="1740365"/>
            <a:ext cx="620354" cy="27912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35" name="文本框 34"/>
          <p:cNvSpPr txBox="1"/>
          <p:nvPr/>
        </p:nvSpPr>
        <p:spPr>
          <a:xfrm>
            <a:off x="1803723" y="5507254"/>
            <a:ext cx="1356462" cy="369332"/>
          </a:xfrm>
          <a:prstGeom prst="rect">
            <a:avLst/>
          </a:prstGeom>
          <a:noFill/>
          <a:ln>
            <a:noFill/>
          </a:ln>
        </p:spPr>
        <p:txBody>
          <a:bodyPr wrap="none" rtlCol="0">
            <a:spAutoFit/>
          </a:bodyPr>
          <a:lstStyle/>
          <a:p>
            <a:r>
              <a:rPr lang="zh-CN" altLang="en-US" dirty="0" smtClean="0">
                <a:latin typeface="Arial" panose="020B0604020202020204" pitchFamily="34" charset="0"/>
                <a:ea typeface="黑体" panose="02010609060101010101" pitchFamily="49" charset="-122"/>
              </a:rPr>
              <a:t>频率</a:t>
            </a:r>
            <a:r>
              <a:rPr lang="en-US" altLang="zh-CN" dirty="0" smtClean="0">
                <a:latin typeface="Arial" panose="020B0604020202020204" pitchFamily="34" charset="0"/>
                <a:ea typeface="黑体" panose="02010609060101010101" pitchFamily="49" charset="-122"/>
              </a:rPr>
              <a:t>100Hz</a:t>
            </a:r>
            <a:endParaRPr lang="zh-CN" altLang="en-US" dirty="0">
              <a:latin typeface="Arial" panose="020B0604020202020204" pitchFamily="34" charset="0"/>
              <a:ea typeface="黑体" panose="02010609060101010101" pitchFamily="49" charset="-122"/>
            </a:endParaRPr>
          </a:p>
        </p:txBody>
      </p:sp>
      <p:pic>
        <p:nvPicPr>
          <p:cNvPr id="3" name="图片 2"/>
          <p:cNvPicPr>
            <a:picLocks noChangeAspect="1"/>
          </p:cNvPicPr>
          <p:nvPr/>
        </p:nvPicPr>
        <p:blipFill>
          <a:blip r:embed="rId11"/>
          <a:stretch>
            <a:fillRect/>
          </a:stretch>
        </p:blipFill>
        <p:spPr>
          <a:xfrm>
            <a:off x="3264542" y="1456010"/>
            <a:ext cx="5876720" cy="4410000"/>
          </a:xfrm>
          <a:prstGeom prst="rect">
            <a:avLst/>
          </a:prstGeom>
        </p:spPr>
      </p:pic>
    </p:spTree>
    <p:extLst>
      <p:ext uri="{BB962C8B-B14F-4D97-AF65-F5344CB8AC3E}">
        <p14:creationId xmlns:p14="http://schemas.microsoft.com/office/powerpoint/2010/main" val="25056082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a:solidFill>
                  <a:srgbClr val="7E2C8B"/>
                </a:solidFill>
                <a:latin typeface="黑体" panose="02010609060101010101" pitchFamily="49" charset="-122"/>
                <a:ea typeface="黑体" panose="02010609060101010101" pitchFamily="49" charset="-122"/>
              </a:rPr>
              <a:t>直接积分法数值求解</a:t>
            </a:r>
            <a:r>
              <a:rPr lang="en-US" altLang="zh-CN" sz="2000" b="1" dirty="0">
                <a:solidFill>
                  <a:srgbClr val="7E2C8B"/>
                </a:solidFill>
                <a:latin typeface="黑体" panose="02010609060101010101" pitchFamily="49" charset="-122"/>
                <a:ea typeface="黑体" panose="02010609060101010101" pitchFamily="49" charset="-122"/>
              </a:rPr>
              <a:t>Duhamel</a:t>
            </a:r>
            <a:r>
              <a:rPr lang="zh-CN" altLang="en-US" sz="2000" b="1" dirty="0">
                <a:solidFill>
                  <a:srgbClr val="7E2C8B"/>
                </a:solidFill>
                <a:latin typeface="黑体" panose="02010609060101010101" pitchFamily="49" charset="-122"/>
                <a:ea typeface="黑体" panose="02010609060101010101" pitchFamily="49" charset="-122"/>
              </a:rPr>
              <a:t>积分</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9328" y="1018924"/>
            <a:ext cx="1858201"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en-US" altLang="zh-CN" dirty="0">
                <a:latin typeface="Arial" panose="020B0604020202020204" pitchFamily="34" charset="0"/>
                <a:ea typeface="黑体" panose="02010609060101010101" pitchFamily="49" charset="-122"/>
              </a:rPr>
              <a:t>Duhamel</a:t>
            </a:r>
            <a:r>
              <a:rPr lang="zh-CN" altLang="en-US" dirty="0">
                <a:latin typeface="Arial" panose="020B0604020202020204" pitchFamily="34" charset="0"/>
                <a:ea typeface="黑体" panose="02010609060101010101" pitchFamily="49" charset="-122"/>
              </a:rPr>
              <a:t>积分</a:t>
            </a:r>
          </a:p>
        </p:txBody>
      </p:sp>
      <p:sp>
        <p:nvSpPr>
          <p:cNvPr id="6" name="文本框 5"/>
          <p:cNvSpPr txBox="1"/>
          <p:nvPr/>
        </p:nvSpPr>
        <p:spPr>
          <a:xfrm>
            <a:off x="139328" y="2476824"/>
            <a:ext cx="2781531"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线性函数近似的缺陷：</a:t>
            </a:r>
            <a:endParaRPr lang="en-US" altLang="zh-CN" dirty="0" smtClean="0">
              <a:latin typeface="Arial" panose="020B0604020202020204" pitchFamily="34" charset="0"/>
              <a:ea typeface="黑体" panose="02010609060101010101" pitchFamily="49" charset="-122"/>
            </a:endParaRPr>
          </a:p>
        </p:txBody>
      </p:sp>
      <p:sp>
        <p:nvSpPr>
          <p:cNvPr id="8" name="文本框 7"/>
          <p:cNvSpPr txBox="1"/>
          <p:nvPr/>
        </p:nvSpPr>
        <p:spPr>
          <a:xfrm>
            <a:off x="139328" y="3736751"/>
            <a:ext cx="4397358" cy="646331"/>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改进措施：对</a:t>
            </a:r>
            <a:r>
              <a:rPr lang="en-US" altLang="zh-CN" dirty="0">
                <a:latin typeface="Arial" panose="020B0604020202020204" pitchFamily="34" charset="0"/>
                <a:ea typeface="黑体" panose="02010609060101010101" pitchFamily="49" charset="-122"/>
              </a:rPr>
              <a:t>Duhamel</a:t>
            </a:r>
            <a:r>
              <a:rPr lang="zh-CN" altLang="en-US" dirty="0" smtClean="0">
                <a:latin typeface="Arial" panose="020B0604020202020204" pitchFamily="34" charset="0"/>
                <a:ea typeface="黑体" panose="02010609060101010101" pitchFamily="49" charset="-122"/>
              </a:rPr>
              <a:t>积分项数值积分</a:t>
            </a:r>
            <a:endParaRPr lang="zh-CN" altLang="en-US" dirty="0">
              <a:latin typeface="Arial" panose="020B0604020202020204" pitchFamily="34" charset="0"/>
              <a:ea typeface="黑体" panose="02010609060101010101" pitchFamily="49" charset="-122"/>
            </a:endParaRPr>
          </a:p>
          <a:p>
            <a:pPr marL="285750" indent="-285750">
              <a:buFont typeface="Wingdings" panose="05000000000000000000" pitchFamily="2" charset="2"/>
              <a:buChar char="Ø"/>
            </a:pP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443720" y="4198894"/>
            <a:ext cx="8696869" cy="1338828"/>
          </a:xfrm>
          <a:prstGeom prst="rect">
            <a:avLst/>
          </a:prstGeom>
          <a:noFill/>
          <a:ln>
            <a:noFill/>
          </a:ln>
        </p:spPr>
        <p:txBody>
          <a:bodyPr wrap="square" rtlCol="0">
            <a:spAutoFit/>
          </a:bodyPr>
          <a:lstStyle/>
          <a:p>
            <a:pPr marL="285750" indent="-285750">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梯形</a:t>
            </a:r>
            <a:r>
              <a:rPr lang="zh-CN" altLang="en-US" dirty="0">
                <a:latin typeface="Arial" panose="020B0604020202020204" pitchFamily="34" charset="0"/>
                <a:ea typeface="黑体" panose="02010609060101010101" pitchFamily="49" charset="-122"/>
              </a:rPr>
              <a:t>公式（代数精度为</a:t>
            </a:r>
            <a:r>
              <a:rPr lang="en-US" altLang="zh-CN" dirty="0">
                <a:latin typeface="Arial" panose="020B0604020202020204" pitchFamily="34" charset="0"/>
                <a:ea typeface="黑体" panose="02010609060101010101" pitchFamily="49" charset="-122"/>
              </a:rPr>
              <a:t>1</a:t>
            </a: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Simpson</a:t>
            </a:r>
            <a:r>
              <a:rPr lang="zh-CN" altLang="en-US" dirty="0">
                <a:latin typeface="Arial" panose="020B0604020202020204" pitchFamily="34" charset="0"/>
                <a:ea typeface="黑体" panose="02010609060101010101" pitchFamily="49" charset="-122"/>
              </a:rPr>
              <a:t>公式（代数精度为</a:t>
            </a:r>
            <a:r>
              <a:rPr lang="en-US" altLang="zh-CN" dirty="0">
                <a:latin typeface="Arial" panose="020B0604020202020204" pitchFamily="34" charset="0"/>
                <a:ea typeface="黑体" panose="02010609060101010101" pitchFamily="49" charset="-122"/>
              </a:rPr>
              <a:t>3</a:t>
            </a:r>
            <a:r>
              <a:rPr lang="zh-CN" altLang="en-US" dirty="0">
                <a:latin typeface="Arial" panose="020B0604020202020204" pitchFamily="34" charset="0"/>
                <a:ea typeface="黑体" panose="02010609060101010101" pitchFamily="49" charset="-122"/>
              </a:rPr>
              <a:t>）、</a:t>
            </a:r>
            <a:r>
              <a:rPr lang="en-US" altLang="zh-CN" dirty="0">
                <a:latin typeface="Arial" panose="020B0604020202020204" pitchFamily="34" charset="0"/>
                <a:ea typeface="黑体" panose="02010609060101010101" pitchFamily="49" charset="-122"/>
              </a:rPr>
              <a:t>Newton-Cotes</a:t>
            </a:r>
            <a:r>
              <a:rPr lang="zh-CN" altLang="en-US" dirty="0">
                <a:latin typeface="Arial" panose="020B0604020202020204" pitchFamily="34" charset="0"/>
                <a:ea typeface="黑体" panose="02010609060101010101" pitchFamily="49" charset="-122"/>
              </a:rPr>
              <a:t>公式（代数精度为</a:t>
            </a:r>
            <a:r>
              <a:rPr lang="en-US" altLang="zh-CN" dirty="0">
                <a:latin typeface="Arial" panose="020B0604020202020204" pitchFamily="34" charset="0"/>
                <a:ea typeface="黑体" panose="02010609060101010101" pitchFamily="49" charset="-122"/>
              </a:rPr>
              <a:t>5</a:t>
            </a:r>
            <a:r>
              <a:rPr lang="zh-CN" altLang="en-US" dirty="0">
                <a:latin typeface="Arial" panose="020B0604020202020204" pitchFamily="34" charset="0"/>
                <a:ea typeface="黑体" panose="02010609060101010101" pitchFamily="49" charset="-122"/>
              </a:rPr>
              <a:t>）以及</a:t>
            </a:r>
            <a:r>
              <a:rPr lang="en-US" altLang="zh-CN" dirty="0">
                <a:latin typeface="Arial" panose="020B0604020202020204" pitchFamily="34" charset="0"/>
                <a:ea typeface="黑体" panose="02010609060101010101" pitchFamily="49" charset="-122"/>
              </a:rPr>
              <a:t>Gauss</a:t>
            </a:r>
            <a:r>
              <a:rPr lang="zh-CN" altLang="en-US" dirty="0">
                <a:latin typeface="Arial" panose="020B0604020202020204" pitchFamily="34" charset="0"/>
                <a:ea typeface="黑体" panose="02010609060101010101" pitchFamily="49" charset="-122"/>
              </a:rPr>
              <a:t>积分公式</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en-US" altLang="zh-CN" dirty="0">
                <a:latin typeface="Arial" panose="020B0604020202020204" pitchFamily="34" charset="0"/>
                <a:ea typeface="黑体" panose="02010609060101010101" pitchFamily="49" charset="-122"/>
              </a:rPr>
              <a:t>Gauss</a:t>
            </a:r>
            <a:r>
              <a:rPr lang="zh-CN" altLang="en-US" dirty="0">
                <a:latin typeface="Arial" panose="020B0604020202020204" pitchFamily="34" charset="0"/>
                <a:ea typeface="黑体" panose="02010609060101010101" pitchFamily="49" charset="-122"/>
              </a:rPr>
              <a:t>积分</a:t>
            </a:r>
            <a:r>
              <a:rPr lang="zh-CN" altLang="en-US" dirty="0" smtClean="0">
                <a:latin typeface="Arial" panose="020B0604020202020204" pitchFamily="34" charset="0"/>
                <a:ea typeface="黑体" panose="02010609060101010101" pitchFamily="49" charset="-122"/>
              </a:rPr>
              <a:t>公式理论上可以达到任意高的计算精度，只需要增加求积节点；</a:t>
            </a:r>
            <a:endParaRPr lang="en-US" altLang="zh-CN" dirty="0" smtClean="0">
              <a:latin typeface="Arial" panose="020B0604020202020204" pitchFamily="34" charset="0"/>
              <a:ea typeface="黑体" panose="02010609060101010101" pitchFamily="49" charset="-122"/>
            </a:endParaRPr>
          </a:p>
          <a:p>
            <a:pPr marL="285750" indent="-285750">
              <a:buFont typeface="Arial" panose="020B0604020202020204" pitchFamily="34" charset="0"/>
              <a:buChar char="•"/>
            </a:pPr>
            <a:endParaRPr lang="zh-CN" altLang="en-US" dirty="0">
              <a:latin typeface="Arial" panose="020B0604020202020204" pitchFamily="34" charset="0"/>
              <a:ea typeface="黑体" panose="02010609060101010101" pitchFamily="49" charset="-122"/>
            </a:endParaRPr>
          </a:p>
        </p:txBody>
      </p:sp>
      <p:sp>
        <p:nvSpPr>
          <p:cNvPr id="14" name="文本框 13"/>
          <p:cNvSpPr txBox="1"/>
          <p:nvPr/>
        </p:nvSpPr>
        <p:spPr>
          <a:xfrm>
            <a:off x="206846" y="5449797"/>
            <a:ext cx="6013185"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solidFill>
                  <a:srgbClr val="FF0000"/>
                </a:solidFill>
                <a:latin typeface="Arial" panose="020B0604020202020204" pitchFamily="34" charset="0"/>
                <a:ea typeface="黑体" panose="02010609060101010101" pitchFamily="49" charset="-122"/>
              </a:rPr>
              <a:t>因此最终选择</a:t>
            </a:r>
            <a:r>
              <a:rPr lang="en-US" altLang="zh-CN" dirty="0" smtClean="0">
                <a:solidFill>
                  <a:srgbClr val="FF0000"/>
                </a:solidFill>
                <a:latin typeface="Arial" panose="020B0604020202020204" pitchFamily="34" charset="0"/>
                <a:ea typeface="黑体" panose="02010609060101010101" pitchFamily="49" charset="-122"/>
              </a:rPr>
              <a:t>3</a:t>
            </a:r>
            <a:r>
              <a:rPr lang="zh-CN" altLang="en-US" dirty="0" smtClean="0">
                <a:solidFill>
                  <a:srgbClr val="FF0000"/>
                </a:solidFill>
                <a:latin typeface="Arial" panose="020B0604020202020204" pitchFamily="34" charset="0"/>
                <a:ea typeface="黑体" panose="02010609060101010101" pitchFamily="49" charset="-122"/>
              </a:rPr>
              <a:t>节点</a:t>
            </a:r>
            <a:r>
              <a:rPr lang="en-US" altLang="zh-CN" dirty="0" smtClean="0">
                <a:solidFill>
                  <a:srgbClr val="FF0000"/>
                </a:solidFill>
                <a:latin typeface="Arial" panose="020B0604020202020204" pitchFamily="34" charset="0"/>
                <a:ea typeface="黑体" panose="02010609060101010101" pitchFamily="49" charset="-122"/>
              </a:rPr>
              <a:t>Gauss</a:t>
            </a:r>
            <a:r>
              <a:rPr lang="zh-CN" altLang="en-US" dirty="0" smtClean="0">
                <a:solidFill>
                  <a:srgbClr val="FF0000"/>
                </a:solidFill>
                <a:latin typeface="Arial" panose="020B0604020202020204" pitchFamily="34" charset="0"/>
                <a:ea typeface="黑体" panose="02010609060101010101" pitchFamily="49" charset="-122"/>
              </a:rPr>
              <a:t>积分公式（代数精度为</a:t>
            </a:r>
            <a:r>
              <a:rPr lang="en-US" altLang="zh-CN" dirty="0" smtClean="0">
                <a:solidFill>
                  <a:srgbClr val="FF0000"/>
                </a:solidFill>
                <a:latin typeface="Arial" panose="020B0604020202020204" pitchFamily="34" charset="0"/>
                <a:ea typeface="黑体" panose="02010609060101010101" pitchFamily="49" charset="-122"/>
              </a:rPr>
              <a:t>5</a:t>
            </a:r>
            <a:r>
              <a:rPr lang="zh-CN" altLang="en-US" dirty="0" smtClean="0">
                <a:solidFill>
                  <a:srgbClr val="FF0000"/>
                </a:solidFill>
                <a:latin typeface="Arial" panose="020B0604020202020204" pitchFamily="34" charset="0"/>
                <a:ea typeface="黑体" panose="02010609060101010101" pitchFamily="49" charset="-122"/>
              </a:rPr>
              <a:t>阶）</a:t>
            </a:r>
            <a:endParaRPr lang="zh-CN" altLang="en-US" dirty="0">
              <a:solidFill>
                <a:srgbClr val="FF0000"/>
              </a:solidFill>
              <a:latin typeface="Arial" panose="020B0604020202020204" pitchFamily="34" charset="0"/>
              <a:ea typeface="黑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968312887"/>
              </p:ext>
            </p:extLst>
          </p:nvPr>
        </p:nvGraphicFramePr>
        <p:xfrm>
          <a:off x="3239588" y="989734"/>
          <a:ext cx="3105135" cy="527943"/>
        </p:xfrm>
        <a:graphic>
          <a:graphicData uri="http://schemas.openxmlformats.org/presentationml/2006/ole">
            <mc:AlternateContent xmlns:mc="http://schemas.openxmlformats.org/markup-compatibility/2006">
              <mc:Choice xmlns:v="urn:schemas-microsoft-com:vml" Requires="v">
                <p:oleObj spid="_x0000_s2663" name="Equation" r:id="rId4" imgW="2128509" imgH="361176" progId="Equation.DSMT4">
                  <p:embed/>
                </p:oleObj>
              </mc:Choice>
              <mc:Fallback>
                <p:oleObj name="Equation" r:id="rId4" imgW="2128509" imgH="361176" progId="Equation.DSMT4">
                  <p:embed/>
                  <p:pic>
                    <p:nvPicPr>
                      <p:cNvPr id="0" name=""/>
                      <p:cNvPicPr/>
                      <p:nvPr/>
                    </p:nvPicPr>
                    <p:blipFill>
                      <a:blip r:embed="rId5"/>
                      <a:stretch>
                        <a:fillRect/>
                      </a:stretch>
                    </p:blipFill>
                    <p:spPr>
                      <a:xfrm>
                        <a:off x="3239588" y="989734"/>
                        <a:ext cx="3105135" cy="527943"/>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679509659"/>
              </p:ext>
            </p:extLst>
          </p:nvPr>
        </p:nvGraphicFramePr>
        <p:xfrm>
          <a:off x="4014651" y="1602005"/>
          <a:ext cx="1910814" cy="306411"/>
        </p:xfrm>
        <a:graphic>
          <a:graphicData uri="http://schemas.openxmlformats.org/presentationml/2006/ole">
            <mc:AlternateContent xmlns:mc="http://schemas.openxmlformats.org/markup-compatibility/2006">
              <mc:Choice xmlns:v="urn:schemas-microsoft-com:vml" Requires="v">
                <p:oleObj spid="_x0000_s2664" name="Equation" r:id="rId6" imgW="1425350" imgH="228206" progId="Equation.DSMT4">
                  <p:embed/>
                </p:oleObj>
              </mc:Choice>
              <mc:Fallback>
                <p:oleObj name="Equation" r:id="rId6" imgW="1425350" imgH="228206" progId="Equation.DSMT4">
                  <p:embed/>
                  <p:pic>
                    <p:nvPicPr>
                      <p:cNvPr id="0" name=""/>
                      <p:cNvPicPr/>
                      <p:nvPr/>
                    </p:nvPicPr>
                    <p:blipFill>
                      <a:blip r:embed="rId7"/>
                      <a:stretch>
                        <a:fillRect/>
                      </a:stretch>
                    </p:blipFill>
                    <p:spPr>
                      <a:xfrm>
                        <a:off x="4014651" y="1602005"/>
                        <a:ext cx="1910814" cy="306411"/>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104846413"/>
              </p:ext>
            </p:extLst>
          </p:nvPr>
        </p:nvGraphicFramePr>
        <p:xfrm>
          <a:off x="2597098" y="1945761"/>
          <a:ext cx="5129347" cy="346397"/>
        </p:xfrm>
        <a:graphic>
          <a:graphicData uri="http://schemas.openxmlformats.org/presentationml/2006/ole">
            <mc:AlternateContent xmlns:mc="http://schemas.openxmlformats.org/markup-compatibility/2006">
              <mc:Choice xmlns:v="urn:schemas-microsoft-com:vml" Requires="v">
                <p:oleObj spid="_x0000_s2665" name="Equation" r:id="rId8" imgW="3667701" imgH="247253" progId="Equation.DSMT4">
                  <p:embed/>
                </p:oleObj>
              </mc:Choice>
              <mc:Fallback>
                <p:oleObj name="Equation" r:id="rId8" imgW="3667701" imgH="247253" progId="Equation.DSMT4">
                  <p:embed/>
                  <p:pic>
                    <p:nvPicPr>
                      <p:cNvPr id="0" name=""/>
                      <p:cNvPicPr/>
                      <p:nvPr/>
                    </p:nvPicPr>
                    <p:blipFill>
                      <a:blip r:embed="rId9"/>
                      <a:stretch>
                        <a:fillRect/>
                      </a:stretch>
                    </p:blipFill>
                    <p:spPr>
                      <a:xfrm>
                        <a:off x="2597098" y="1945761"/>
                        <a:ext cx="5129347" cy="346397"/>
                      </a:xfrm>
                      <a:prstGeom prst="rect">
                        <a:avLst/>
                      </a:prstGeom>
                    </p:spPr>
                  </p:pic>
                </p:oleObj>
              </mc:Fallback>
            </mc:AlternateContent>
          </a:graphicData>
        </a:graphic>
      </p:graphicFrame>
      <p:sp>
        <p:nvSpPr>
          <p:cNvPr id="16" name="文本框 15"/>
          <p:cNvSpPr txBox="1"/>
          <p:nvPr/>
        </p:nvSpPr>
        <p:spPr>
          <a:xfrm>
            <a:off x="331721" y="2864763"/>
            <a:ext cx="8696869" cy="784830"/>
          </a:xfrm>
          <a:prstGeom prst="rect">
            <a:avLst/>
          </a:prstGeom>
          <a:noFill/>
          <a:ln>
            <a:noFill/>
          </a:ln>
        </p:spPr>
        <p:txBody>
          <a:bodyPr wrap="square" rtlCol="0">
            <a:spAutoFit/>
          </a:bodyPr>
          <a:lstStyle/>
          <a:p>
            <a:pPr marL="285750" indent="-285750">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需要对矩阵求逆，数值不稳定，逆矩阵不存在；</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r>
              <a:rPr lang="zh-CN" altLang="en-US" dirty="0">
                <a:latin typeface="Arial" panose="020B0604020202020204" pitchFamily="34" charset="0"/>
                <a:ea typeface="黑体" panose="02010609060101010101" pitchFamily="49" charset="-122"/>
              </a:rPr>
              <a:t>大</a:t>
            </a:r>
            <a:r>
              <a:rPr lang="zh-CN" altLang="en-US" dirty="0" smtClean="0">
                <a:latin typeface="Arial" panose="020B0604020202020204" pitchFamily="34" charset="0"/>
                <a:ea typeface="黑体" panose="02010609060101010101" pitchFamily="49" charset="-122"/>
              </a:rPr>
              <a:t>时间步长下精度低较低</a:t>
            </a:r>
            <a:r>
              <a:rPr lang="en-US" altLang="zh-CN" dirty="0" smtClean="0">
                <a:latin typeface="Arial" panose="020B0604020202020204" pitchFamily="34" charset="0"/>
                <a:ea typeface="黑体" panose="02010609060101010101" pitchFamily="49" charset="-122"/>
              </a:rPr>
              <a:t>;</a:t>
            </a:r>
            <a:endParaRPr lang="zh-CN" altLang="en-US" dirty="0">
              <a:latin typeface="Arial" panose="020B0604020202020204" pitchFamily="34" charset="0"/>
              <a:ea typeface="黑体" panose="02010609060101010101" pitchFamily="49" charset="-122"/>
            </a:endParaRPr>
          </a:p>
        </p:txBody>
      </p:sp>
      <p:cxnSp>
        <p:nvCxnSpPr>
          <p:cNvPr id="17" name="直接连接符 16"/>
          <p:cNvCxnSpPr/>
          <p:nvPr/>
        </p:nvCxnSpPr>
        <p:spPr>
          <a:xfrm>
            <a:off x="4441371" y="1517677"/>
            <a:ext cx="1903352"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7246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a:solidFill>
                  <a:srgbClr val="7E2C8B"/>
                </a:solidFill>
                <a:latin typeface="黑体" panose="02010609060101010101" pitchFamily="49" charset="-122"/>
                <a:ea typeface="黑体" panose="02010609060101010101" pitchFamily="49" charset="-122"/>
              </a:rPr>
              <a:t>利用非齐次项结构特性减少计算量</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9328" y="1018924"/>
            <a:ext cx="1858201"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en-US" altLang="zh-CN" dirty="0">
                <a:latin typeface="Arial" panose="020B0604020202020204" pitchFamily="34" charset="0"/>
                <a:ea typeface="黑体" panose="02010609060101010101" pitchFamily="49" charset="-122"/>
              </a:rPr>
              <a:t>Duhamel</a:t>
            </a:r>
            <a:r>
              <a:rPr lang="zh-CN" altLang="en-US" dirty="0">
                <a:latin typeface="Arial" panose="020B0604020202020204" pitchFamily="34" charset="0"/>
                <a:ea typeface="黑体" panose="02010609060101010101" pitchFamily="49" charset="-122"/>
              </a:rPr>
              <a:t>积分</a:t>
            </a:r>
          </a:p>
        </p:txBody>
      </p:sp>
      <p:sp>
        <p:nvSpPr>
          <p:cNvPr id="6" name="文本框 5"/>
          <p:cNvSpPr txBox="1"/>
          <p:nvPr/>
        </p:nvSpPr>
        <p:spPr>
          <a:xfrm>
            <a:off x="139328" y="2476824"/>
            <a:ext cx="3935693"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对载荷向量和矩阵指数进行分块：</a:t>
            </a:r>
            <a:endParaRPr lang="en-US" altLang="zh-CN" dirty="0" smtClean="0">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8" name="文本框 7"/>
              <p:cNvSpPr txBox="1"/>
              <p:nvPr/>
            </p:nvSpPr>
            <p:spPr>
              <a:xfrm>
                <a:off x="139328" y="4041550"/>
                <a:ext cx="1489174" cy="438262"/>
              </a:xfrm>
              <a:prstGeom prst="rect">
                <a:avLst/>
              </a:prstGeom>
              <a:noFill/>
              <a:ln>
                <a:noFill/>
              </a:ln>
            </p:spPr>
            <p:txBody>
              <a:bodyPr wrap="square" rtlCol="0">
                <a:spAutoFit/>
              </a:bodyPr>
              <a:lstStyle/>
              <a:p>
                <a:pPr marL="285750" indent="-285750">
                  <a:buFont typeface="Wingdings" panose="05000000000000000000" pitchFamily="2" charset="2"/>
                  <a:buChar char="Ø"/>
                </a:pPr>
                <a14:m>
                  <m:oMath xmlns:m="http://schemas.openxmlformats.org/officeDocument/2006/math">
                    <m:sSubSup>
                      <m:sSubSupPr>
                        <m:ctrlPr>
                          <a:rPr lang="en-US" altLang="zh-CN" i="1" smtClean="0">
                            <a:solidFill>
                              <a:srgbClr val="FF0000"/>
                            </a:solidFill>
                            <a:latin typeface="Cambria Math" panose="02040503050406030204" pitchFamily="18" charset="0"/>
                            <a:ea typeface="黑体" panose="02010609060101010101" pitchFamily="49" charset="-122"/>
                          </a:rPr>
                        </m:ctrlPr>
                      </m:sSubSupPr>
                      <m:e>
                        <m:r>
                          <a:rPr lang="en-US" altLang="zh-CN" b="0" i="1" smtClean="0">
                            <a:solidFill>
                              <a:srgbClr val="FF0000"/>
                            </a:solidFill>
                            <a:latin typeface="Cambria Math" panose="02040503050406030204" pitchFamily="18" charset="0"/>
                            <a:ea typeface="黑体" panose="02010609060101010101" pitchFamily="49" charset="-122"/>
                          </a:rPr>
                          <m:t>𝑅</m:t>
                        </m:r>
                      </m:e>
                      <m:sub>
                        <m:r>
                          <m:rPr>
                            <m:sty m:val="p"/>
                          </m:rPr>
                          <a:rPr lang="en-US" altLang="zh-CN" i="1">
                            <a:solidFill>
                              <a:srgbClr val="FF0000"/>
                            </a:solidFill>
                            <a:latin typeface="Cambria Math" panose="02040503050406030204" pitchFamily="18" charset="0"/>
                            <a:ea typeface="黑体" panose="02010609060101010101" pitchFamily="49" charset="-122"/>
                          </a:rPr>
                          <m:t>n</m:t>
                        </m:r>
                        <m:r>
                          <a:rPr lang="en-US" altLang="zh-CN" i="1" smtClean="0">
                            <a:solidFill>
                              <a:srgbClr val="FF0000"/>
                            </a:solidFill>
                            <a:latin typeface="Cambria Math" panose="02040503050406030204" pitchFamily="18" charset="0"/>
                            <a:ea typeface="黑体" panose="02010609060101010101" pitchFamily="49" charset="-122"/>
                          </a:rPr>
                          <m:t>×</m:t>
                        </m:r>
                        <m:r>
                          <a:rPr lang="en-US" altLang="zh-CN" b="0" i="1" smtClean="0">
                            <a:solidFill>
                              <a:srgbClr val="FF0000"/>
                            </a:solidFill>
                            <a:latin typeface="Cambria Math" panose="02040503050406030204" pitchFamily="18" charset="0"/>
                            <a:ea typeface="黑体" panose="02010609060101010101" pitchFamily="49" charset="-122"/>
                          </a:rPr>
                          <m:t>1</m:t>
                        </m:r>
                      </m:sub>
                      <m:sup>
                        <m:r>
                          <a:rPr lang="en-US" altLang="zh-CN" b="0" i="1" smtClean="0">
                            <a:solidFill>
                              <a:srgbClr val="FF0000"/>
                            </a:solidFill>
                            <a:latin typeface="Cambria Math" panose="02040503050406030204" pitchFamily="18" charset="0"/>
                            <a:ea typeface="黑体" panose="02010609060101010101" pitchFamily="49" charset="-122"/>
                          </a:rPr>
                          <m:t>(1)</m:t>
                        </m:r>
                      </m:sup>
                    </m:sSubSup>
                  </m:oMath>
                </a14:m>
                <a:r>
                  <a:rPr lang="en-US" altLang="zh-CN" dirty="0" smtClean="0">
                    <a:solidFill>
                      <a:srgbClr val="FF0000"/>
                    </a:solidFill>
                    <a:latin typeface="Arial" panose="020B0604020202020204" pitchFamily="34" charset="0"/>
                    <a:ea typeface="黑体" panose="02010609060101010101" pitchFamily="49" charset="-122"/>
                  </a:rPr>
                  <a:t>=0</a:t>
                </a:r>
                <a:endParaRPr lang="zh-CN" altLang="en-US" dirty="0">
                  <a:latin typeface="Arial" panose="020B0604020202020204" pitchFamily="34" charset="0"/>
                  <a:ea typeface="黑体" panose="02010609060101010101" pitchFamily="49" charset="-122"/>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39328" y="4041550"/>
                <a:ext cx="1489174" cy="438262"/>
              </a:xfrm>
              <a:prstGeom prst="rect">
                <a:avLst/>
              </a:prstGeom>
              <a:blipFill>
                <a:blip r:embed="rId4"/>
                <a:stretch>
                  <a:fillRect l="-2869" b="-18056"/>
                </a:stretch>
              </a:blipFill>
              <a:ln>
                <a:noFill/>
              </a:ln>
            </p:spPr>
            <p:txBody>
              <a:bodyPr/>
              <a:lstStyle/>
              <a:p>
                <a:r>
                  <a:rPr lang="zh-CN" altLang="en-US">
                    <a:noFill/>
                  </a:rPr>
                  <a:t> </a:t>
                </a:r>
              </a:p>
            </p:txBody>
          </p:sp>
        </mc:Fallback>
      </mc:AlternateContent>
      <p:sp>
        <p:nvSpPr>
          <p:cNvPr id="9" name="文本框 8"/>
          <p:cNvSpPr txBox="1"/>
          <p:nvPr/>
        </p:nvSpPr>
        <p:spPr>
          <a:xfrm>
            <a:off x="268333" y="5428510"/>
            <a:ext cx="8696869" cy="92333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把</a:t>
            </a:r>
            <a:r>
              <a:rPr lang="en-US" altLang="zh-CN" dirty="0" smtClean="0">
                <a:latin typeface="Arial" panose="020B0604020202020204" pitchFamily="34" charset="0"/>
                <a:ea typeface="黑体" panose="02010609060101010101" pitchFamily="49" charset="-122"/>
              </a:rPr>
              <a:t>2n×2n</a:t>
            </a:r>
            <a:r>
              <a:rPr lang="zh-CN" altLang="en-US" dirty="0">
                <a:latin typeface="Arial" panose="020B0604020202020204" pitchFamily="34" charset="0"/>
                <a:ea typeface="黑体" panose="02010609060101010101" pitchFamily="49" charset="-122"/>
              </a:rPr>
              <a:t>阶矩阵与</a:t>
            </a:r>
            <a:r>
              <a:rPr lang="en-US" altLang="zh-CN" dirty="0">
                <a:latin typeface="Arial" panose="020B0604020202020204" pitchFamily="34" charset="0"/>
                <a:ea typeface="黑体" panose="02010609060101010101" pitchFamily="49" charset="-122"/>
              </a:rPr>
              <a:t>2n</a:t>
            </a:r>
            <a:r>
              <a:rPr lang="zh-CN" altLang="en-US" dirty="0">
                <a:latin typeface="Arial" panose="020B0604020202020204" pitchFamily="34" charset="0"/>
                <a:ea typeface="黑体" panose="02010609060101010101" pitchFamily="49" charset="-122"/>
              </a:rPr>
              <a:t>阶列向量的乘法降阶为</a:t>
            </a:r>
            <a:r>
              <a:rPr lang="en-US" altLang="zh-CN" dirty="0">
                <a:latin typeface="Arial" panose="020B0604020202020204" pitchFamily="34" charset="0"/>
                <a:ea typeface="黑体" panose="02010609060101010101" pitchFamily="49" charset="-122"/>
              </a:rPr>
              <a:t>2n×n</a:t>
            </a:r>
            <a:r>
              <a:rPr lang="zh-CN" altLang="en-US" dirty="0">
                <a:latin typeface="Arial" panose="020B0604020202020204" pitchFamily="34" charset="0"/>
                <a:ea typeface="黑体" panose="02010609060101010101" pitchFamily="49" charset="-122"/>
              </a:rPr>
              <a:t>阶矩阵和</a:t>
            </a:r>
            <a:r>
              <a:rPr lang="en-US" altLang="zh-CN" dirty="0">
                <a:latin typeface="Arial" panose="020B0604020202020204" pitchFamily="34" charset="0"/>
                <a:ea typeface="黑体" panose="02010609060101010101" pitchFamily="49" charset="-122"/>
              </a:rPr>
              <a:t>n</a:t>
            </a:r>
            <a:r>
              <a:rPr lang="zh-CN" altLang="en-US" dirty="0">
                <a:latin typeface="Arial" panose="020B0604020202020204" pitchFamily="34" charset="0"/>
                <a:ea typeface="黑体" panose="02010609060101010101" pitchFamily="49" charset="-122"/>
              </a:rPr>
              <a:t>阶列向量的</a:t>
            </a:r>
            <a:r>
              <a:rPr lang="zh-CN" altLang="en-US" dirty="0" smtClean="0">
                <a:latin typeface="Arial" panose="020B0604020202020204" pitchFamily="34" charset="0"/>
                <a:ea typeface="黑体" panose="02010609060101010101" pitchFamily="49" charset="-122"/>
              </a:rPr>
              <a:t>乘法</a:t>
            </a:r>
            <a:r>
              <a:rPr lang="en-US" altLang="zh-CN" dirty="0" smtClean="0">
                <a:latin typeface="Arial" panose="020B0604020202020204" pitchFamily="34" charset="0"/>
                <a:ea typeface="黑体" panose="02010609060101010101" pitchFamily="49" charset="-122"/>
              </a:rPr>
              <a:t>;</a:t>
            </a:r>
          </a:p>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式</a:t>
            </a:r>
            <a:r>
              <a:rPr lang="zh-CN" altLang="en-US" dirty="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2n×2n</a:t>
            </a:r>
            <a:r>
              <a:rPr lang="zh-CN" altLang="en-US" dirty="0">
                <a:latin typeface="Arial" panose="020B0604020202020204" pitchFamily="34" charset="0"/>
                <a:ea typeface="黑体" panose="02010609060101010101" pitchFamily="49" charset="-122"/>
              </a:rPr>
              <a:t>次乘法</a:t>
            </a:r>
            <a:r>
              <a:rPr lang="zh-CN" altLang="en-US" dirty="0" smtClean="0">
                <a:latin typeface="Arial" panose="020B0604020202020204" pitchFamily="34" charset="0"/>
                <a:ea typeface="黑体" panose="02010609060101010101" pitchFamily="49" charset="-122"/>
              </a:rPr>
              <a:t>，</a:t>
            </a:r>
            <a:r>
              <a:rPr lang="en-US" altLang="zh-CN" dirty="0" smtClean="0">
                <a:latin typeface="Arial" panose="020B0604020202020204" pitchFamily="34" charset="0"/>
                <a:ea typeface="黑体" panose="02010609060101010101" pitchFamily="49" charset="-122"/>
              </a:rPr>
              <a:t>(1)</a:t>
            </a:r>
            <a:r>
              <a:rPr lang="zh-CN" altLang="en-US" dirty="0" smtClean="0">
                <a:latin typeface="Arial" panose="020B0604020202020204" pitchFamily="34" charset="0"/>
                <a:ea typeface="黑体" panose="02010609060101010101" pitchFamily="49" charset="-122"/>
              </a:rPr>
              <a:t>式：</a:t>
            </a:r>
            <a:r>
              <a:rPr lang="en-US" altLang="zh-CN" dirty="0" smtClean="0">
                <a:latin typeface="Arial" panose="020B0604020202020204" pitchFamily="34" charset="0"/>
                <a:ea typeface="黑体" panose="02010609060101010101" pitchFamily="49" charset="-122"/>
              </a:rPr>
              <a:t>2n×n</a:t>
            </a:r>
            <a:r>
              <a:rPr lang="zh-CN" altLang="en-US" dirty="0">
                <a:latin typeface="Arial" panose="020B0604020202020204" pitchFamily="34" charset="0"/>
                <a:ea typeface="黑体" panose="02010609060101010101" pitchFamily="49" charset="-122"/>
              </a:rPr>
              <a:t>次</a:t>
            </a:r>
            <a:r>
              <a:rPr lang="zh-CN" altLang="en-US" dirty="0" smtClean="0">
                <a:latin typeface="Arial" panose="020B0604020202020204" pitchFamily="34" charset="0"/>
                <a:ea typeface="黑体" panose="02010609060101010101" pitchFamily="49" charset="-122"/>
              </a:rPr>
              <a:t>乘法，计算量减半；</a:t>
            </a:r>
            <a:endParaRPr lang="zh-CN" altLang="en-US" dirty="0">
              <a:latin typeface="Arial" panose="020B0604020202020204" pitchFamily="34" charset="0"/>
              <a:ea typeface="黑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682631504"/>
              </p:ext>
            </p:extLst>
          </p:nvPr>
        </p:nvGraphicFramePr>
        <p:xfrm>
          <a:off x="3653156" y="1173427"/>
          <a:ext cx="1927225" cy="519113"/>
        </p:xfrm>
        <a:graphic>
          <a:graphicData uri="http://schemas.openxmlformats.org/presentationml/2006/ole">
            <mc:AlternateContent xmlns:mc="http://schemas.openxmlformats.org/markup-compatibility/2006">
              <mc:Choice xmlns:v="urn:schemas-microsoft-com:vml" Requires="v">
                <p:oleObj spid="_x0000_s4871" name="Equation" r:id="rId5" imgW="1320480" imgH="355320" progId="Equation.DSMT4">
                  <p:embed/>
                </p:oleObj>
              </mc:Choice>
              <mc:Fallback>
                <p:oleObj name="Equation" r:id="rId5" imgW="1320480" imgH="355320" progId="Equation.DSMT4">
                  <p:embed/>
                  <p:pic>
                    <p:nvPicPr>
                      <p:cNvPr id="10" name="对象 9"/>
                      <p:cNvPicPr/>
                      <p:nvPr/>
                    </p:nvPicPr>
                    <p:blipFill>
                      <a:blip r:embed="rId6"/>
                      <a:stretch>
                        <a:fillRect/>
                      </a:stretch>
                    </p:blipFill>
                    <p:spPr>
                      <a:xfrm>
                        <a:off x="3653156" y="1173427"/>
                        <a:ext cx="1927225" cy="519113"/>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776547162"/>
              </p:ext>
            </p:extLst>
          </p:nvPr>
        </p:nvGraphicFramePr>
        <p:xfrm>
          <a:off x="3716452" y="1825148"/>
          <a:ext cx="1945365" cy="341625"/>
        </p:xfrm>
        <a:graphic>
          <a:graphicData uri="http://schemas.openxmlformats.org/presentationml/2006/ole">
            <mc:AlternateContent xmlns:mc="http://schemas.openxmlformats.org/markup-compatibility/2006">
              <mc:Choice xmlns:v="urn:schemas-microsoft-com:vml" Requires="v">
                <p:oleObj spid="_x0000_s4872" name="Equation" r:id="rId7" imgW="1301813" imgH="228206" progId="Equation.DSMT4">
                  <p:embed/>
                </p:oleObj>
              </mc:Choice>
              <mc:Fallback>
                <p:oleObj name="Equation" r:id="rId7" imgW="1301813" imgH="228206" progId="Equation.DSMT4">
                  <p:embed/>
                  <p:pic>
                    <p:nvPicPr>
                      <p:cNvPr id="0" name=""/>
                      <p:cNvPicPr/>
                      <p:nvPr/>
                    </p:nvPicPr>
                    <p:blipFill>
                      <a:blip r:embed="rId8"/>
                      <a:stretch>
                        <a:fillRect/>
                      </a:stretch>
                    </p:blipFill>
                    <p:spPr>
                      <a:xfrm>
                        <a:off x="3716452" y="1825148"/>
                        <a:ext cx="1945365" cy="341625"/>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11909731"/>
              </p:ext>
            </p:extLst>
          </p:nvPr>
        </p:nvGraphicFramePr>
        <p:xfrm>
          <a:off x="3574142" y="3147968"/>
          <a:ext cx="2229983" cy="976279"/>
        </p:xfrm>
        <a:graphic>
          <a:graphicData uri="http://schemas.openxmlformats.org/presentationml/2006/ole">
            <mc:AlternateContent xmlns:mc="http://schemas.openxmlformats.org/markup-compatibility/2006">
              <mc:Choice xmlns:v="urn:schemas-microsoft-com:vml" Requires="v">
                <p:oleObj spid="_x0000_s4873" name="Equation" r:id="rId9" imgW="1672426" imgH="732056" progId="Equation.DSMT4">
                  <p:embed/>
                </p:oleObj>
              </mc:Choice>
              <mc:Fallback>
                <p:oleObj name="Equation" r:id="rId9" imgW="1672426" imgH="732056" progId="Equation.DSMT4">
                  <p:embed/>
                  <p:pic>
                    <p:nvPicPr>
                      <p:cNvPr id="0" name=""/>
                      <p:cNvPicPr/>
                      <p:nvPr/>
                    </p:nvPicPr>
                    <p:blipFill>
                      <a:blip r:embed="rId10"/>
                      <a:stretch>
                        <a:fillRect/>
                      </a:stretch>
                    </p:blipFill>
                    <p:spPr>
                      <a:xfrm>
                        <a:off x="3574142" y="3147968"/>
                        <a:ext cx="2229983" cy="976279"/>
                      </a:xfrm>
                      <a:prstGeom prst="rect">
                        <a:avLst/>
                      </a:prstGeom>
                    </p:spPr>
                  </p:pic>
                </p:oleObj>
              </mc:Fallback>
            </mc:AlternateContent>
          </a:graphicData>
        </a:graphic>
      </p:graphicFrame>
      <p:graphicFrame>
        <p:nvGraphicFramePr>
          <p:cNvPr id="19" name="对象 18"/>
          <p:cNvGraphicFramePr>
            <a:graphicFrameLocks noChangeAspect="1"/>
          </p:cNvGraphicFramePr>
          <p:nvPr>
            <p:extLst>
              <p:ext uri="{D42A27DB-BD31-4B8C-83A1-F6EECF244321}">
                <p14:modId xmlns:p14="http://schemas.microsoft.com/office/powerpoint/2010/main" val="2432600842"/>
              </p:ext>
            </p:extLst>
          </p:nvPr>
        </p:nvGraphicFramePr>
        <p:xfrm>
          <a:off x="3016112" y="4602533"/>
          <a:ext cx="3540708" cy="370061"/>
        </p:xfrm>
        <a:graphic>
          <a:graphicData uri="http://schemas.openxmlformats.org/presentationml/2006/ole">
            <mc:AlternateContent xmlns:mc="http://schemas.openxmlformats.org/markup-compatibility/2006">
              <mc:Choice xmlns:v="urn:schemas-microsoft-com:vml" Requires="v">
                <p:oleObj spid="_x0000_s4874" name="Equation" r:id="rId11" imgW="2461055" imgH="256597" progId="Equation.DSMT4">
                  <p:embed/>
                </p:oleObj>
              </mc:Choice>
              <mc:Fallback>
                <p:oleObj name="Equation" r:id="rId11" imgW="2461055" imgH="256597" progId="Equation.DSMT4">
                  <p:embed/>
                  <p:pic>
                    <p:nvPicPr>
                      <p:cNvPr id="0" name=""/>
                      <p:cNvPicPr/>
                      <p:nvPr/>
                    </p:nvPicPr>
                    <p:blipFill>
                      <a:blip r:embed="rId12"/>
                      <a:stretch>
                        <a:fillRect/>
                      </a:stretch>
                    </p:blipFill>
                    <p:spPr>
                      <a:xfrm>
                        <a:off x="3016112" y="4602533"/>
                        <a:ext cx="3540708" cy="370061"/>
                      </a:xfrm>
                      <a:prstGeom prst="rect">
                        <a:avLst/>
                      </a:prstGeom>
                    </p:spPr>
                  </p:pic>
                </p:oleObj>
              </mc:Fallback>
            </mc:AlternateContent>
          </a:graphicData>
        </a:graphic>
      </p:graphicFrame>
      <p:sp>
        <p:nvSpPr>
          <p:cNvPr id="23" name="文本框 22"/>
          <p:cNvSpPr txBox="1"/>
          <p:nvPr/>
        </p:nvSpPr>
        <p:spPr>
          <a:xfrm>
            <a:off x="5961979" y="1749541"/>
            <a:ext cx="594841" cy="369332"/>
          </a:xfrm>
          <a:prstGeom prst="rect">
            <a:avLst/>
          </a:prstGeom>
          <a:noFill/>
          <a:ln>
            <a:noFill/>
          </a:ln>
        </p:spPr>
        <p:txBody>
          <a:bodyPr wrap="square" rtlCol="0">
            <a:spAutoFit/>
          </a:bodyPr>
          <a:lstStyle/>
          <a:p>
            <a:pPr algn="ctr"/>
            <a:r>
              <a:rPr lang="en-US" altLang="zh-CN" dirty="0" smtClean="0">
                <a:solidFill>
                  <a:srgbClr val="FF0000"/>
                </a:solidFill>
                <a:latin typeface="Arial" panose="020B0604020202020204" pitchFamily="34" charset="0"/>
                <a:ea typeface="黑体" panose="02010609060101010101" pitchFamily="49" charset="-122"/>
              </a:rPr>
              <a:t>(1)</a:t>
            </a:r>
            <a:endParaRPr lang="zh-CN" altLang="en-US" dirty="0">
              <a:solidFill>
                <a:srgbClr val="FF0000"/>
              </a:solidFill>
              <a:latin typeface="Arial" panose="020B0604020202020204" pitchFamily="34" charset="0"/>
              <a:ea typeface="黑体" panose="02010609060101010101" pitchFamily="49" charset="-122"/>
            </a:endParaRPr>
          </a:p>
        </p:txBody>
      </p:sp>
      <p:sp>
        <p:nvSpPr>
          <p:cNvPr id="24" name="文本框 23"/>
          <p:cNvSpPr txBox="1"/>
          <p:nvPr/>
        </p:nvSpPr>
        <p:spPr>
          <a:xfrm>
            <a:off x="6863316" y="4584829"/>
            <a:ext cx="594841" cy="369332"/>
          </a:xfrm>
          <a:prstGeom prst="rect">
            <a:avLst/>
          </a:prstGeom>
          <a:noFill/>
          <a:ln>
            <a:noFill/>
          </a:ln>
        </p:spPr>
        <p:txBody>
          <a:bodyPr wrap="square" rtlCol="0">
            <a:spAutoFit/>
          </a:bodyPr>
          <a:lstStyle/>
          <a:p>
            <a:pPr algn="ctr"/>
            <a:r>
              <a:rPr lang="en-US" altLang="zh-CN" dirty="0" smtClean="0">
                <a:solidFill>
                  <a:srgbClr val="FF0000"/>
                </a:solidFill>
                <a:latin typeface="Arial" panose="020B0604020202020204" pitchFamily="34" charset="0"/>
                <a:ea typeface="黑体" panose="02010609060101010101" pitchFamily="49" charset="-122"/>
              </a:rPr>
              <a:t>(2)</a:t>
            </a:r>
            <a:endParaRPr lang="zh-CN" altLang="en-US"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5530136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a:solidFill>
                  <a:srgbClr val="7E2C8B"/>
                </a:solidFill>
                <a:latin typeface="黑体" panose="02010609060101010101" pitchFamily="49" charset="-122"/>
                <a:ea typeface="黑体" panose="02010609060101010101" pitchFamily="49" charset="-122"/>
              </a:rPr>
              <a:t>利用非齐次项结构特性减少计算量</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9328" y="1018924"/>
            <a:ext cx="6256841"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载荷向量</a:t>
            </a:r>
            <a:r>
              <a:rPr lang="en-US" altLang="zh-CN" dirty="0" smtClean="0">
                <a:latin typeface="Arial" panose="020B0604020202020204" pitchFamily="34" charset="0"/>
                <a:ea typeface="黑体" panose="02010609060101010101" pitchFamily="49" charset="-122"/>
              </a:rPr>
              <a:t>R(t)</a:t>
            </a:r>
            <a:r>
              <a:rPr lang="zh-CN" altLang="en-US" dirty="0" smtClean="0">
                <a:latin typeface="Arial" panose="020B0604020202020204" pitchFamily="34" charset="0"/>
                <a:ea typeface="黑体" panose="02010609060101010101" pitchFamily="49" charset="-122"/>
              </a:rPr>
              <a:t>有很多</a:t>
            </a:r>
            <a:r>
              <a:rPr lang="en-US" altLang="zh-CN" dirty="0" smtClean="0">
                <a:latin typeface="Arial" panose="020B0604020202020204" pitchFamily="34" charset="0"/>
                <a:ea typeface="黑体" panose="02010609060101010101" pitchFamily="49" charset="-122"/>
              </a:rPr>
              <a:t>0</a:t>
            </a:r>
            <a:r>
              <a:rPr lang="zh-CN" altLang="en-US" dirty="0" smtClean="0">
                <a:latin typeface="Arial" panose="020B0604020202020204" pitchFamily="34" charset="0"/>
                <a:ea typeface="黑体" panose="02010609060101010101" pitchFamily="49" charset="-122"/>
              </a:rPr>
              <a:t>元，第一个非零元出现在倒数第</a:t>
            </a: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行</a:t>
            </a:r>
            <a:endParaRPr lang="zh-CN" altLang="en-US" dirty="0">
              <a:latin typeface="Arial" panose="020B0604020202020204" pitchFamily="34" charset="0"/>
              <a:ea typeface="黑体" panose="02010609060101010101" pitchFamily="49" charset="-122"/>
            </a:endParaRPr>
          </a:p>
        </p:txBody>
      </p:sp>
      <p:sp>
        <p:nvSpPr>
          <p:cNvPr id="9" name="文本框 8"/>
          <p:cNvSpPr txBox="1"/>
          <p:nvPr/>
        </p:nvSpPr>
        <p:spPr>
          <a:xfrm>
            <a:off x="200288" y="3450817"/>
            <a:ext cx="8696869" cy="923330"/>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在（</a:t>
            </a:r>
            <a:r>
              <a:rPr lang="en-US" altLang="zh-CN" dirty="0" smtClean="0">
                <a:latin typeface="Arial" panose="020B0604020202020204" pitchFamily="34" charset="0"/>
                <a:ea typeface="黑体" panose="02010609060101010101" pitchFamily="49" charset="-122"/>
              </a:rPr>
              <a:t>2</a:t>
            </a:r>
            <a:r>
              <a:rPr lang="zh-CN" altLang="en-US" dirty="0" smtClean="0">
                <a:latin typeface="Arial" panose="020B0604020202020204" pitchFamily="34" charset="0"/>
                <a:ea typeface="黑体" panose="02010609060101010101" pitchFamily="49" charset="-122"/>
              </a:rPr>
              <a:t>）式的基础上，</a:t>
            </a:r>
            <a:r>
              <a:rPr lang="en-US" altLang="zh-CN" dirty="0" smtClean="0">
                <a:latin typeface="Arial" panose="020B0604020202020204" pitchFamily="34" charset="0"/>
                <a:ea typeface="黑体" panose="02010609060101010101" pitchFamily="49" charset="-122"/>
              </a:rPr>
              <a:t>2n×n</a:t>
            </a:r>
            <a:r>
              <a:rPr lang="zh-CN" altLang="en-US" dirty="0">
                <a:latin typeface="Arial" panose="020B0604020202020204" pitchFamily="34" charset="0"/>
                <a:ea typeface="黑体" panose="02010609060101010101" pitchFamily="49" charset="-122"/>
              </a:rPr>
              <a:t>次乘法进一步减小为</a:t>
            </a:r>
            <a:r>
              <a:rPr lang="en-US" altLang="zh-CN" dirty="0">
                <a:latin typeface="Arial" panose="020B0604020202020204" pitchFamily="34" charset="0"/>
                <a:ea typeface="黑体" panose="02010609060101010101" pitchFamily="49" charset="-122"/>
              </a:rPr>
              <a:t>2n×m</a:t>
            </a:r>
            <a:r>
              <a:rPr lang="zh-CN" altLang="en-US" dirty="0">
                <a:latin typeface="Arial" panose="020B0604020202020204" pitchFamily="34" charset="0"/>
                <a:ea typeface="黑体" panose="02010609060101010101" pitchFamily="49" charset="-122"/>
              </a:rPr>
              <a:t>次乘法</a:t>
            </a:r>
            <a:r>
              <a:rPr lang="en-US" altLang="zh-CN" dirty="0" smtClean="0">
                <a:latin typeface="Arial" panose="020B0604020202020204" pitchFamily="34" charset="0"/>
                <a:ea typeface="黑体" panose="02010609060101010101" pitchFamily="49" charset="-122"/>
              </a:rPr>
              <a:t>;</a:t>
            </a:r>
          </a:p>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极限情况为</a:t>
            </a:r>
            <a:r>
              <a:rPr lang="en-US" altLang="zh-CN" dirty="0" smtClean="0">
                <a:latin typeface="Arial" panose="020B0604020202020204" pitchFamily="34" charset="0"/>
                <a:ea typeface="黑体" panose="02010609060101010101" pitchFamily="49" charset="-122"/>
              </a:rPr>
              <a:t>m=1,</a:t>
            </a:r>
            <a:r>
              <a:rPr lang="zh-CN" altLang="en-US" dirty="0">
                <a:latin typeface="Arial" panose="020B0604020202020204" pitchFamily="34" charset="0"/>
                <a:ea typeface="黑体" panose="02010609060101010101" pitchFamily="49" charset="-122"/>
              </a:rPr>
              <a:t>即最大能将矩阵与向量的乘法减小为矩阵和数字的乘法；</a:t>
            </a:r>
          </a:p>
        </p:txBody>
      </p:sp>
      <p:graphicFrame>
        <p:nvGraphicFramePr>
          <p:cNvPr id="19" name="对象 18"/>
          <p:cNvGraphicFramePr>
            <a:graphicFrameLocks noChangeAspect="1"/>
          </p:cNvGraphicFramePr>
          <p:nvPr>
            <p:extLst>
              <p:ext uri="{D42A27DB-BD31-4B8C-83A1-F6EECF244321}">
                <p14:modId xmlns:p14="http://schemas.microsoft.com/office/powerpoint/2010/main" val="457379818"/>
              </p:ext>
            </p:extLst>
          </p:nvPr>
        </p:nvGraphicFramePr>
        <p:xfrm>
          <a:off x="4174916" y="2687713"/>
          <a:ext cx="3540708" cy="370061"/>
        </p:xfrm>
        <a:graphic>
          <a:graphicData uri="http://schemas.openxmlformats.org/presentationml/2006/ole">
            <mc:AlternateContent xmlns:mc="http://schemas.openxmlformats.org/markup-compatibility/2006">
              <mc:Choice xmlns:v="urn:schemas-microsoft-com:vml" Requires="v">
                <p:oleObj spid="_x0000_s6057" name="Equation" r:id="rId4" imgW="2461055" imgH="256597" progId="Equation.DSMT4">
                  <p:embed/>
                </p:oleObj>
              </mc:Choice>
              <mc:Fallback>
                <p:oleObj name="Equation" r:id="rId4" imgW="2461055" imgH="256597" progId="Equation.DSMT4">
                  <p:embed/>
                  <p:pic>
                    <p:nvPicPr>
                      <p:cNvPr id="19" name="对象 18"/>
                      <p:cNvPicPr/>
                      <p:nvPr/>
                    </p:nvPicPr>
                    <p:blipFill>
                      <a:blip r:embed="rId5"/>
                      <a:stretch>
                        <a:fillRect/>
                      </a:stretch>
                    </p:blipFill>
                    <p:spPr>
                      <a:xfrm>
                        <a:off x="4174916" y="2687713"/>
                        <a:ext cx="3540708" cy="370061"/>
                      </a:xfrm>
                      <a:prstGeom prst="rect">
                        <a:avLst/>
                      </a:prstGeom>
                    </p:spPr>
                  </p:pic>
                </p:oleObj>
              </mc:Fallback>
            </mc:AlternateContent>
          </a:graphicData>
        </a:graphic>
      </p:graphicFrame>
      <p:sp>
        <p:nvSpPr>
          <p:cNvPr id="23" name="文本框 22"/>
          <p:cNvSpPr txBox="1"/>
          <p:nvPr/>
        </p:nvSpPr>
        <p:spPr>
          <a:xfrm>
            <a:off x="8127310" y="2055359"/>
            <a:ext cx="594841" cy="369332"/>
          </a:xfrm>
          <a:prstGeom prst="rect">
            <a:avLst/>
          </a:prstGeom>
          <a:noFill/>
          <a:ln>
            <a:noFill/>
          </a:ln>
        </p:spPr>
        <p:txBody>
          <a:bodyPr wrap="square" rtlCol="0">
            <a:spAutoFit/>
          </a:bodyPr>
          <a:lstStyle/>
          <a:p>
            <a:pPr algn="ctr"/>
            <a:r>
              <a:rPr lang="en-US" altLang="zh-CN" dirty="0" smtClean="0">
                <a:solidFill>
                  <a:srgbClr val="FF0000"/>
                </a:solidFill>
                <a:latin typeface="Arial" panose="020B0604020202020204" pitchFamily="34" charset="0"/>
                <a:ea typeface="黑体" panose="02010609060101010101" pitchFamily="49" charset="-122"/>
              </a:rPr>
              <a:t>(3)</a:t>
            </a:r>
            <a:endParaRPr lang="zh-CN" altLang="en-US" dirty="0">
              <a:solidFill>
                <a:srgbClr val="FF0000"/>
              </a:solidFill>
              <a:latin typeface="Arial" panose="020B0604020202020204" pitchFamily="34" charset="0"/>
              <a:ea typeface="黑体" panose="02010609060101010101" pitchFamily="49" charset="-122"/>
            </a:endParaRPr>
          </a:p>
        </p:txBody>
      </p:sp>
      <p:sp>
        <p:nvSpPr>
          <p:cNvPr id="24" name="文本框 23"/>
          <p:cNvSpPr txBox="1"/>
          <p:nvPr/>
        </p:nvSpPr>
        <p:spPr>
          <a:xfrm>
            <a:off x="8127310" y="2686578"/>
            <a:ext cx="594841" cy="369332"/>
          </a:xfrm>
          <a:prstGeom prst="rect">
            <a:avLst/>
          </a:prstGeom>
          <a:noFill/>
          <a:ln>
            <a:noFill/>
          </a:ln>
        </p:spPr>
        <p:txBody>
          <a:bodyPr wrap="square" rtlCol="0">
            <a:spAutoFit/>
          </a:bodyPr>
          <a:lstStyle/>
          <a:p>
            <a:pPr algn="ctr"/>
            <a:r>
              <a:rPr lang="en-US" altLang="zh-CN" dirty="0" smtClean="0">
                <a:solidFill>
                  <a:srgbClr val="FF0000"/>
                </a:solidFill>
                <a:latin typeface="Arial" panose="020B0604020202020204" pitchFamily="34" charset="0"/>
                <a:ea typeface="黑体" panose="02010609060101010101" pitchFamily="49" charset="-122"/>
              </a:rPr>
              <a:t>(2)</a:t>
            </a:r>
            <a:endParaRPr lang="zh-CN" altLang="en-US" dirty="0">
              <a:solidFill>
                <a:srgbClr val="FF0000"/>
              </a:solidFill>
              <a:latin typeface="Arial" panose="020B0604020202020204" pitchFamily="34" charset="0"/>
              <a:ea typeface="黑体" panose="02010609060101010101" pitchFamily="49"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159407221"/>
              </p:ext>
            </p:extLst>
          </p:nvPr>
        </p:nvGraphicFramePr>
        <p:xfrm>
          <a:off x="482600" y="1489492"/>
          <a:ext cx="3070225" cy="1549400"/>
        </p:xfrm>
        <a:graphic>
          <a:graphicData uri="http://schemas.openxmlformats.org/presentationml/2006/ole">
            <mc:AlternateContent xmlns:mc="http://schemas.openxmlformats.org/markup-compatibility/2006">
              <mc:Choice xmlns:v="urn:schemas-microsoft-com:vml" Requires="v">
                <p:oleObj spid="_x0000_s6058" name="Equation" r:id="rId6" imgW="2514600" imgH="1269720" progId="Equation.DSMT4">
                  <p:embed/>
                </p:oleObj>
              </mc:Choice>
              <mc:Fallback>
                <p:oleObj name="Equation" r:id="rId6" imgW="2514600" imgH="1269720" progId="Equation.DSMT4">
                  <p:embed/>
                  <p:pic>
                    <p:nvPicPr>
                      <p:cNvPr id="0" name=""/>
                      <p:cNvPicPr/>
                      <p:nvPr/>
                    </p:nvPicPr>
                    <p:blipFill>
                      <a:blip r:embed="rId7"/>
                      <a:stretch>
                        <a:fillRect/>
                      </a:stretch>
                    </p:blipFill>
                    <p:spPr>
                      <a:xfrm>
                        <a:off x="482600" y="1489492"/>
                        <a:ext cx="3070225"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694329103"/>
              </p:ext>
            </p:extLst>
          </p:nvPr>
        </p:nvGraphicFramePr>
        <p:xfrm>
          <a:off x="4174916" y="2054822"/>
          <a:ext cx="3607364" cy="369869"/>
        </p:xfrm>
        <a:graphic>
          <a:graphicData uri="http://schemas.openxmlformats.org/presentationml/2006/ole">
            <mc:AlternateContent xmlns:mc="http://schemas.openxmlformats.org/markup-compatibility/2006">
              <mc:Choice xmlns:v="urn:schemas-microsoft-com:vml" Requires="v">
                <p:oleObj spid="_x0000_s6059" name="Equation" r:id="rId8" imgW="2508459" imgH="256597" progId="Equation.DSMT4">
                  <p:embed/>
                </p:oleObj>
              </mc:Choice>
              <mc:Fallback>
                <p:oleObj name="Equation" r:id="rId8" imgW="2508459" imgH="256597" progId="Equation.DSMT4">
                  <p:embed/>
                  <p:pic>
                    <p:nvPicPr>
                      <p:cNvPr id="0" name=""/>
                      <p:cNvPicPr/>
                      <p:nvPr/>
                    </p:nvPicPr>
                    <p:blipFill>
                      <a:blip r:embed="rId9"/>
                      <a:stretch>
                        <a:fillRect/>
                      </a:stretch>
                    </p:blipFill>
                    <p:spPr>
                      <a:xfrm>
                        <a:off x="4174916" y="2054822"/>
                        <a:ext cx="3607364" cy="369869"/>
                      </a:xfrm>
                      <a:prstGeom prst="rect">
                        <a:avLst/>
                      </a:prstGeom>
                    </p:spPr>
                  </p:pic>
                </p:oleObj>
              </mc:Fallback>
            </mc:AlternateContent>
          </a:graphicData>
        </a:graphic>
      </p:graphicFrame>
      <p:sp>
        <p:nvSpPr>
          <p:cNvPr id="20" name="文本框 19"/>
          <p:cNvSpPr txBox="1"/>
          <p:nvPr/>
        </p:nvSpPr>
        <p:spPr>
          <a:xfrm>
            <a:off x="139328" y="4473824"/>
            <a:ext cx="3704860"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a:latin typeface="Arial" panose="020B0604020202020204" pitchFamily="34" charset="0"/>
                <a:ea typeface="黑体" panose="02010609060101010101" pitchFamily="49" charset="-122"/>
              </a:rPr>
              <a:t>一</a:t>
            </a:r>
            <a:r>
              <a:rPr lang="zh-CN" altLang="en-US" dirty="0" smtClean="0">
                <a:latin typeface="Arial" panose="020B0604020202020204" pitchFamily="34" charset="0"/>
                <a:ea typeface="黑体" panose="02010609060101010101" pitchFamily="49" charset="-122"/>
              </a:rPr>
              <a:t>个迭代步内的乘法计算量分析</a:t>
            </a:r>
            <a:endParaRPr lang="zh-CN" altLang="en-US" dirty="0">
              <a:latin typeface="Arial" panose="020B0604020202020204" pitchFamily="34" charset="0"/>
              <a:ea typeface="黑体" panose="02010609060101010101" pitchFamily="49" charset="-122"/>
            </a:endParaRPr>
          </a:p>
        </p:txBody>
      </p:sp>
      <p:graphicFrame>
        <p:nvGraphicFramePr>
          <p:cNvPr id="16" name="对象 15"/>
          <p:cNvGraphicFramePr>
            <a:graphicFrameLocks noChangeAspect="1"/>
          </p:cNvGraphicFramePr>
          <p:nvPr>
            <p:extLst>
              <p:ext uri="{D42A27DB-BD31-4B8C-83A1-F6EECF244321}">
                <p14:modId xmlns:p14="http://schemas.microsoft.com/office/powerpoint/2010/main" val="2044488658"/>
              </p:ext>
            </p:extLst>
          </p:nvPr>
        </p:nvGraphicFramePr>
        <p:xfrm>
          <a:off x="2327808" y="5576305"/>
          <a:ext cx="4441825" cy="573088"/>
        </p:xfrm>
        <a:graphic>
          <a:graphicData uri="http://schemas.openxmlformats.org/presentationml/2006/ole">
            <mc:AlternateContent xmlns:mc="http://schemas.openxmlformats.org/markup-compatibility/2006">
              <mc:Choice xmlns:v="urn:schemas-microsoft-com:vml" Requires="v">
                <p:oleObj spid="_x0000_s6060" name="Equation" r:id="rId10" imgW="3340080" imgH="431640" progId="Equation.DSMT4">
                  <p:embed/>
                </p:oleObj>
              </mc:Choice>
              <mc:Fallback>
                <p:oleObj name="Equation" r:id="rId10" imgW="3340080" imgH="431640" progId="Equation.DSMT4">
                  <p:embed/>
                  <p:pic>
                    <p:nvPicPr>
                      <p:cNvPr id="0" name=""/>
                      <p:cNvPicPr/>
                      <p:nvPr/>
                    </p:nvPicPr>
                    <p:blipFill>
                      <a:blip r:embed="rId11"/>
                      <a:stretch>
                        <a:fillRect/>
                      </a:stretch>
                    </p:blipFill>
                    <p:spPr>
                      <a:xfrm>
                        <a:off x="2327808" y="5576305"/>
                        <a:ext cx="4441825" cy="573088"/>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418593133"/>
              </p:ext>
            </p:extLst>
          </p:nvPr>
        </p:nvGraphicFramePr>
        <p:xfrm>
          <a:off x="1973003" y="4936542"/>
          <a:ext cx="5151437" cy="639763"/>
        </p:xfrm>
        <a:graphic>
          <a:graphicData uri="http://schemas.openxmlformats.org/presentationml/2006/ole">
            <mc:AlternateContent xmlns:mc="http://schemas.openxmlformats.org/markup-compatibility/2006">
              <mc:Choice xmlns:v="urn:schemas-microsoft-com:vml" Requires="v">
                <p:oleObj spid="_x0000_s6061" name="Equation" r:id="rId12" imgW="5151273" imgH="640080" progId="Equation.DSMT4">
                  <p:embed/>
                </p:oleObj>
              </mc:Choice>
              <mc:Fallback>
                <p:oleObj name="Equation" r:id="rId12" imgW="5151273" imgH="640080" progId="Equation.DSMT4">
                  <p:embed/>
                  <p:pic>
                    <p:nvPicPr>
                      <p:cNvPr id="0" name=""/>
                      <p:cNvPicPr/>
                      <p:nvPr/>
                    </p:nvPicPr>
                    <p:blipFill>
                      <a:blip r:embed="rId13"/>
                      <a:stretch>
                        <a:fillRect/>
                      </a:stretch>
                    </p:blipFill>
                    <p:spPr>
                      <a:xfrm>
                        <a:off x="1973003" y="4936542"/>
                        <a:ext cx="5151437" cy="639763"/>
                      </a:xfrm>
                      <a:prstGeom prst="rect">
                        <a:avLst/>
                      </a:prstGeom>
                    </p:spPr>
                  </p:pic>
                </p:oleObj>
              </mc:Fallback>
            </mc:AlternateContent>
          </a:graphicData>
        </a:graphic>
      </p:graphicFrame>
      <p:sp>
        <p:nvSpPr>
          <p:cNvPr id="25" name="文本框 24"/>
          <p:cNvSpPr txBox="1"/>
          <p:nvPr/>
        </p:nvSpPr>
        <p:spPr>
          <a:xfrm>
            <a:off x="268280" y="6124460"/>
            <a:ext cx="8696869" cy="456535"/>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en-US" altLang="zh-CN" dirty="0" smtClean="0">
                <a:latin typeface="Arial" panose="020B0604020202020204" pitchFamily="34" charset="0"/>
                <a:ea typeface="黑体" panose="02010609060101010101" pitchFamily="49" charset="-122"/>
              </a:rPr>
              <a:t>m</a:t>
            </a:r>
            <a:r>
              <a:rPr lang="zh-CN" altLang="en-US" dirty="0" smtClean="0">
                <a:latin typeface="Arial" panose="020B0604020202020204" pitchFamily="34" charset="0"/>
                <a:ea typeface="黑体" panose="02010609060101010101" pitchFamily="49" charset="-122"/>
              </a:rPr>
              <a:t>取值范围为</a:t>
            </a:r>
            <a:r>
              <a:rPr lang="en-US" altLang="zh-CN" dirty="0" smtClean="0">
                <a:latin typeface="Arial" panose="020B0604020202020204" pitchFamily="34" charset="0"/>
                <a:ea typeface="黑体" panose="02010609060101010101" pitchFamily="49" charset="-122"/>
              </a:rPr>
              <a:t>[1,n]</a:t>
            </a:r>
            <a:r>
              <a:rPr lang="zh-CN" altLang="en-US" dirty="0" smtClean="0">
                <a:latin typeface="Arial" panose="020B0604020202020204" pitchFamily="34" charset="0"/>
                <a:ea typeface="黑体" panose="02010609060101010101" pitchFamily="49" charset="-122"/>
              </a:rPr>
              <a:t>，最多节约</a:t>
            </a:r>
            <a:r>
              <a:rPr lang="en-US" altLang="zh-CN" dirty="0" smtClean="0">
                <a:latin typeface="Arial" panose="020B0604020202020204" pitchFamily="34" charset="0"/>
                <a:ea typeface="黑体" panose="02010609060101010101" pitchFamily="49" charset="-122"/>
              </a:rPr>
              <a:t>60%</a:t>
            </a:r>
          </a:p>
        </p:txBody>
      </p:sp>
    </p:spTree>
    <p:extLst>
      <p:ext uri="{BB962C8B-B14F-4D97-AF65-F5344CB8AC3E}">
        <p14:creationId xmlns:p14="http://schemas.microsoft.com/office/powerpoint/2010/main" val="13771228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a:solidFill>
                  <a:srgbClr val="7E2C8B"/>
                </a:solidFill>
                <a:latin typeface="黑体" panose="02010609060101010101" pitchFamily="49" charset="-122"/>
                <a:ea typeface="黑体" panose="02010609060101010101" pitchFamily="49" charset="-122"/>
              </a:rPr>
              <a:t>利用</a:t>
            </a:r>
            <a:r>
              <a:rPr lang="zh-CN" altLang="en-US" sz="2000" b="1" dirty="0" smtClean="0">
                <a:solidFill>
                  <a:srgbClr val="7E2C8B"/>
                </a:solidFill>
                <a:latin typeface="黑体" panose="02010609060101010101" pitchFamily="49" charset="-122"/>
                <a:ea typeface="黑体" panose="02010609060101010101" pitchFamily="49" charset="-122"/>
              </a:rPr>
              <a:t>矩阵指数</a:t>
            </a:r>
            <a:r>
              <a:rPr lang="zh-CN" altLang="en-US" sz="2000" b="1" dirty="0">
                <a:solidFill>
                  <a:srgbClr val="7E2C8B"/>
                </a:solidFill>
                <a:latin typeface="黑体" panose="02010609060101010101" pitchFamily="49" charset="-122"/>
                <a:ea typeface="黑体" panose="02010609060101010101" pitchFamily="49" charset="-122"/>
              </a:rPr>
              <a:t>的物理意义简化计算</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5" name="文本框 4"/>
          <p:cNvSpPr txBox="1"/>
          <p:nvPr/>
        </p:nvSpPr>
        <p:spPr>
          <a:xfrm>
            <a:off x="139328" y="1018924"/>
            <a:ext cx="3012363"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考虑一种方程的表达形式</a:t>
            </a:r>
            <a:endParaRPr lang="zh-CN" altLang="en-US" dirty="0">
              <a:latin typeface="Arial" panose="020B0604020202020204" pitchFamily="34" charset="0"/>
              <a:ea typeface="黑体" panose="02010609060101010101" pitchFamily="49" charset="-122"/>
            </a:endParaRPr>
          </a:p>
        </p:txBody>
      </p:sp>
      <mc:AlternateContent xmlns:mc="http://schemas.openxmlformats.org/markup-compatibility/2006" xmlns:a14="http://schemas.microsoft.com/office/drawing/2010/main">
        <mc:Choice Requires="a14">
          <p:sp>
            <p:nvSpPr>
              <p:cNvPr id="9" name="文本框 8"/>
              <p:cNvSpPr txBox="1"/>
              <p:nvPr/>
            </p:nvSpPr>
            <p:spPr>
              <a:xfrm>
                <a:off x="3351443" y="3765267"/>
                <a:ext cx="5505174" cy="1754326"/>
              </a:xfrm>
              <a:prstGeom prst="rect">
                <a:avLst/>
              </a:prstGeom>
              <a:noFill/>
              <a:ln>
                <a:noFill/>
              </a:ln>
            </p:spPr>
            <p:txBody>
              <a:bodyPr wrap="square" rtlCol="0">
                <a:spAutoFit/>
              </a:bodyPr>
              <a:lstStyle/>
              <a:p>
                <a:pPr marL="285750" indent="-285750">
                  <a:lnSpc>
                    <a:spcPct val="150000"/>
                  </a:lnSpc>
                  <a:buFont typeface="Arial" panose="020B0604020202020204" pitchFamily="34" charset="0"/>
                  <a:buChar char="•"/>
                </a:pPr>
                <a:r>
                  <a:rPr lang="zh-CN" altLang="en-US" dirty="0" smtClean="0">
                    <a:latin typeface="Arial" panose="020B0604020202020204" pitchFamily="34" charset="0"/>
                    <a:ea typeface="黑体" panose="02010609060101010101" pitchFamily="49" charset="-122"/>
                  </a:rPr>
                  <a:t>可以发现</a:t>
                </a:r>
                <a14:m>
                  <m:oMath xmlns:m="http://schemas.openxmlformats.org/officeDocument/2006/math">
                    <m:sSub>
                      <m:sSubPr>
                        <m:ctrlPr>
                          <a:rPr lang="en-US" altLang="zh-CN" i="1" smtClean="0">
                            <a:latin typeface="Cambria Math" panose="02040503050406030204" pitchFamily="18" charset="0"/>
                            <a:ea typeface="黑体" panose="02010609060101010101" pitchFamily="49" charset="-122"/>
                          </a:rPr>
                        </m:ctrlPr>
                      </m:sSubPr>
                      <m:e>
                        <m:r>
                          <a:rPr lang="en-US" altLang="zh-CN" b="0" i="1" smtClean="0">
                            <a:latin typeface="Cambria Math" panose="02040503050406030204" pitchFamily="18" charset="0"/>
                            <a:ea typeface="黑体" panose="02010609060101010101" pitchFamily="49" charset="-122"/>
                          </a:rPr>
                          <m:t>𝑇</m:t>
                        </m:r>
                      </m:e>
                      <m:sub>
                        <m:r>
                          <a:rPr lang="en-US" altLang="zh-CN" b="0" i="1" smtClean="0">
                            <a:latin typeface="Cambria Math" panose="02040503050406030204" pitchFamily="18" charset="0"/>
                            <a:ea typeface="黑体" panose="02010609060101010101" pitchFamily="49" charset="-122"/>
                          </a:rPr>
                          <m:t>11</m:t>
                        </m:r>
                      </m:sub>
                    </m:sSub>
                  </m:oMath>
                </a14:m>
                <a:r>
                  <a:rPr lang="zh-CN" altLang="en-US" dirty="0" smtClean="0">
                    <a:latin typeface="Arial" panose="020B0604020202020204" pitchFamily="34" charset="0"/>
                    <a:ea typeface="黑体" panose="02010609060101010101" pitchFamily="49" charset="-122"/>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𝑇</m:t>
                        </m:r>
                      </m:e>
                      <m:sub>
                        <m:r>
                          <a:rPr lang="en-US" altLang="zh-CN" i="1">
                            <a:latin typeface="Cambria Math" panose="02040503050406030204" pitchFamily="18" charset="0"/>
                            <a:ea typeface="黑体" panose="02010609060101010101" pitchFamily="49" charset="-122"/>
                          </a:rPr>
                          <m:t>1</m:t>
                        </m:r>
                        <m:r>
                          <a:rPr lang="en-US" altLang="zh-CN" b="0" i="1" smtClean="0">
                            <a:latin typeface="Cambria Math" panose="02040503050406030204" pitchFamily="18" charset="0"/>
                            <a:ea typeface="黑体" panose="02010609060101010101" pitchFamily="49" charset="-122"/>
                          </a:rPr>
                          <m:t>2</m:t>
                        </m:r>
                      </m:sub>
                    </m:sSub>
                  </m:oMath>
                </a14:m>
                <a:r>
                  <a:rPr lang="zh-CN" altLang="en-US" dirty="0" smtClean="0">
                    <a:latin typeface="Arial" panose="020B0604020202020204" pitchFamily="34" charset="0"/>
                    <a:ea typeface="黑体" panose="02010609060101010101" pitchFamily="49" charset="-122"/>
                  </a:rPr>
                  <a:t>、</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𝑇</m:t>
                        </m:r>
                      </m:e>
                      <m:sub>
                        <m:r>
                          <a:rPr lang="en-US" altLang="zh-CN" b="0" i="1" smtClean="0">
                            <a:latin typeface="Cambria Math" panose="02040503050406030204" pitchFamily="18" charset="0"/>
                            <a:ea typeface="黑体" panose="02010609060101010101" pitchFamily="49" charset="-122"/>
                          </a:rPr>
                          <m:t>2</m:t>
                        </m:r>
                        <m:r>
                          <a:rPr lang="en-US" altLang="zh-CN" i="1">
                            <a:latin typeface="Cambria Math" panose="02040503050406030204" pitchFamily="18" charset="0"/>
                            <a:ea typeface="黑体" panose="02010609060101010101" pitchFamily="49" charset="-122"/>
                          </a:rPr>
                          <m:t>1</m:t>
                        </m:r>
                      </m:sub>
                    </m:sSub>
                  </m:oMath>
                </a14:m>
                <a:r>
                  <a:rPr lang="zh-CN" altLang="en-US" dirty="0" smtClean="0">
                    <a:latin typeface="Arial" panose="020B0604020202020204" pitchFamily="34" charset="0"/>
                    <a:ea typeface="黑体" panose="02010609060101010101" pitchFamily="49" charset="-122"/>
                  </a:rPr>
                  <a:t>和</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𝑇</m:t>
                        </m:r>
                      </m:e>
                      <m:sub>
                        <m:r>
                          <a:rPr lang="en-US" altLang="zh-CN" b="0" i="1" smtClean="0">
                            <a:latin typeface="Cambria Math" panose="02040503050406030204" pitchFamily="18" charset="0"/>
                            <a:ea typeface="黑体" panose="02010609060101010101" pitchFamily="49" charset="-122"/>
                          </a:rPr>
                          <m:t>22</m:t>
                        </m:r>
                      </m:sub>
                    </m:sSub>
                  </m:oMath>
                </a14:m>
                <a:r>
                  <a:rPr lang="zh-CN" altLang="en-US" dirty="0" smtClean="0">
                    <a:latin typeface="Arial" panose="020B0604020202020204" pitchFamily="34" charset="0"/>
                    <a:ea typeface="黑体" panose="02010609060101010101" pitchFamily="49" charset="-122"/>
                  </a:rPr>
                  <a:t>是有物理意义的；</a:t>
                </a:r>
                <a:endParaRPr lang="en-US" altLang="zh-CN" dirty="0" smtClean="0">
                  <a:latin typeface="Arial" panose="020B0604020202020204" pitchFamily="34" charset="0"/>
                  <a:ea typeface="黑体" panose="02010609060101010101" pitchFamily="49" charset="-122"/>
                </a:endParaRPr>
              </a:p>
              <a:p>
                <a:pPr marL="285750" indent="-285750">
                  <a:lnSpc>
                    <a:spcPct val="150000"/>
                  </a:lnSpc>
                  <a:buFont typeface="Arial" panose="020B0604020202020204" pitchFamily="34" charset="0"/>
                  <a:buChar char="•"/>
                </a:pP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i="1">
                            <a:latin typeface="Cambria Math" panose="02040503050406030204" pitchFamily="18" charset="0"/>
                            <a:ea typeface="黑体" panose="02010609060101010101" pitchFamily="49" charset="-122"/>
                          </a:rPr>
                          <m:t>𝑇</m:t>
                        </m:r>
                      </m:e>
                      <m:sub>
                        <m:r>
                          <a:rPr lang="en-US" altLang="zh-CN" i="1">
                            <a:latin typeface="Cambria Math" panose="02040503050406030204" pitchFamily="18" charset="0"/>
                            <a:ea typeface="黑体" panose="02010609060101010101" pitchFamily="49" charset="-122"/>
                          </a:rPr>
                          <m:t>11</m:t>
                        </m:r>
                      </m:sub>
                    </m:sSub>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𝑖</m:t>
                    </m:r>
                    <m:r>
                      <a:rPr lang="en-US" altLang="zh-CN" b="0" i="1" smtClean="0">
                        <a:latin typeface="Cambria Math" panose="02040503050406030204" pitchFamily="18" charset="0"/>
                        <a:ea typeface="黑体" panose="02010609060101010101" pitchFamily="49" charset="-122"/>
                      </a:rPr>
                      <m:t>,</m:t>
                    </m:r>
                    <m:r>
                      <a:rPr lang="en-US" altLang="zh-CN" b="0" i="1" smtClean="0">
                        <a:latin typeface="Cambria Math" panose="02040503050406030204" pitchFamily="18" charset="0"/>
                        <a:ea typeface="黑体" panose="02010609060101010101" pitchFamily="49" charset="-122"/>
                      </a:rPr>
                      <m:t>𝑗</m:t>
                    </m:r>
                    <m:r>
                      <a:rPr lang="en-US" altLang="zh-CN" b="0" i="1" smtClean="0">
                        <a:latin typeface="Cambria Math" panose="02040503050406030204" pitchFamily="18" charset="0"/>
                        <a:ea typeface="黑体" panose="02010609060101010101" pitchFamily="49" charset="-122"/>
                      </a:rPr>
                      <m:t>)</m:t>
                    </m:r>
                  </m:oMath>
                </a14:m>
                <a:r>
                  <a:rPr lang="zh-CN" altLang="en-US" dirty="0" smtClean="0">
                    <a:latin typeface="Arial" panose="020B0604020202020204" pitchFamily="34" charset="0"/>
                    <a:ea typeface="黑体" panose="02010609060101010101" pitchFamily="49" charset="-122"/>
                  </a:rPr>
                  <a:t>：第</a:t>
                </a:r>
                <a:r>
                  <a:rPr lang="en-US" altLang="zh-CN" dirty="0">
                    <a:latin typeface="Arial" panose="020B0604020202020204" pitchFamily="34" charset="0"/>
                    <a:ea typeface="黑体" panose="02010609060101010101" pitchFamily="49" charset="-122"/>
                  </a:rPr>
                  <a:t>j</a:t>
                </a:r>
                <a:r>
                  <a:rPr lang="zh-CN" altLang="en-US" dirty="0">
                    <a:latin typeface="Arial" panose="020B0604020202020204" pitchFamily="34" charset="0"/>
                    <a:ea typeface="黑体" panose="02010609060101010101" pitchFamily="49" charset="-122"/>
                  </a:rPr>
                  <a:t>个自由度上给定单位位移，而其他自由度位移为零且所有自由度动量为零时，经过一个积分</a:t>
                </a:r>
                <a:r>
                  <a:rPr lang="zh-CN" altLang="en-US" dirty="0" smtClean="0">
                    <a:latin typeface="Arial" panose="020B0604020202020204" pitchFamily="34" charset="0"/>
                    <a:ea typeface="黑体" panose="02010609060101010101" pitchFamily="49" charset="-122"/>
                  </a:rPr>
                  <a:t>步长后</a:t>
                </a:r>
                <a:r>
                  <a:rPr lang="zh-CN" altLang="en-US" dirty="0">
                    <a:latin typeface="Arial" panose="020B0604020202020204" pitchFamily="34" charset="0"/>
                    <a:ea typeface="黑体" panose="02010609060101010101" pitchFamily="49" charset="-122"/>
                  </a:rPr>
                  <a:t>，第</a:t>
                </a:r>
                <a:r>
                  <a:rPr lang="en-US" altLang="zh-CN" dirty="0" err="1">
                    <a:latin typeface="Arial" panose="020B0604020202020204" pitchFamily="34" charset="0"/>
                    <a:ea typeface="黑体" panose="02010609060101010101" pitchFamily="49" charset="-122"/>
                  </a:rPr>
                  <a:t>i</a:t>
                </a:r>
                <a:r>
                  <a:rPr lang="zh-CN" altLang="en-US" dirty="0">
                    <a:latin typeface="Arial" panose="020B0604020202020204" pitchFamily="34" charset="0"/>
                    <a:ea typeface="黑体" panose="02010609060101010101" pitchFamily="49" charset="-122"/>
                  </a:rPr>
                  <a:t>个自由度的位移响应</a:t>
                </a:r>
              </a:p>
            </p:txBody>
          </p:sp>
        </mc:Choice>
        <mc:Fallback xmlns="">
          <p:sp>
            <p:nvSpPr>
              <p:cNvPr id="9" name="文本框 8"/>
              <p:cNvSpPr txBox="1">
                <a:spLocks noRot="1" noChangeAspect="1" noMove="1" noResize="1" noEditPoints="1" noAdjustHandles="1" noChangeArrowheads="1" noChangeShapeType="1" noTextEdit="1"/>
              </p:cNvSpPr>
              <p:nvPr/>
            </p:nvSpPr>
            <p:spPr>
              <a:xfrm>
                <a:off x="3351443" y="3765267"/>
                <a:ext cx="5505174" cy="1754326"/>
              </a:xfrm>
              <a:prstGeom prst="rect">
                <a:avLst/>
              </a:prstGeom>
              <a:blipFill>
                <a:blip r:embed="rId4"/>
                <a:stretch>
                  <a:fillRect l="-775" r="-775" b="-2091"/>
                </a:stretch>
              </a:blipFill>
              <a:ln>
                <a:noFill/>
              </a:ln>
            </p:spPr>
            <p:txBody>
              <a:bodyPr/>
              <a:lstStyle/>
              <a:p>
                <a:r>
                  <a:rPr lang="zh-CN" altLang="en-US">
                    <a:noFill/>
                  </a:rPr>
                  <a:t> </a:t>
                </a:r>
              </a:p>
            </p:txBody>
          </p:sp>
        </mc:Fallback>
      </mc:AlternateContent>
      <p:sp>
        <p:nvSpPr>
          <p:cNvPr id="2" name="Rectangle 7"/>
          <p:cNvSpPr>
            <a:spLocks noChangeArrowheads="1"/>
          </p:cNvSpPr>
          <p:nvPr/>
        </p:nvSpPr>
        <p:spPr bwMode="auto">
          <a:xfrm>
            <a:off x="3351443" y="1759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4107164080"/>
              </p:ext>
            </p:extLst>
          </p:nvPr>
        </p:nvGraphicFramePr>
        <p:xfrm>
          <a:off x="3283797" y="1280159"/>
          <a:ext cx="2026077" cy="705394"/>
        </p:xfrm>
        <a:graphic>
          <a:graphicData uri="http://schemas.openxmlformats.org/presentationml/2006/ole">
            <mc:AlternateContent xmlns:mc="http://schemas.openxmlformats.org/markup-compatibility/2006">
              <mc:Choice xmlns:v="urn:schemas-microsoft-com:vml" Requires="v">
                <p:oleObj spid="_x0000_s8047" name="Equation" r:id="rId5" imgW="1244600" imgH="431800" progId="Equation.DSMT4">
                  <p:embed/>
                </p:oleObj>
              </mc:Choice>
              <mc:Fallback>
                <p:oleObj name="Equation" r:id="rId5" imgW="1244600" imgH="431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3797" y="1280159"/>
                        <a:ext cx="2026077" cy="705394"/>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2970792071"/>
              </p:ext>
            </p:extLst>
          </p:nvPr>
        </p:nvGraphicFramePr>
        <p:xfrm>
          <a:off x="3612427" y="2404439"/>
          <a:ext cx="1368811" cy="292936"/>
        </p:xfrm>
        <a:graphic>
          <a:graphicData uri="http://schemas.openxmlformats.org/presentationml/2006/ole">
            <mc:AlternateContent xmlns:mc="http://schemas.openxmlformats.org/markup-compatibility/2006">
              <mc:Choice xmlns:v="urn:schemas-microsoft-com:vml" Requires="v">
                <p:oleObj spid="_x0000_s8048" name="Equation" r:id="rId7" imgW="812447" imgH="177723" progId="Equation.DSMT4">
                  <p:embed/>
                </p:oleObj>
              </mc:Choice>
              <mc:Fallback>
                <p:oleObj name="Equation" r:id="rId7" imgW="812447" imgH="177723"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12427" y="2404439"/>
                        <a:ext cx="1368811" cy="292936"/>
                      </a:xfrm>
                      <a:prstGeom prst="rect">
                        <a:avLst/>
                      </a:prstGeom>
                      <a:noFill/>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2949911636"/>
              </p:ext>
            </p:extLst>
          </p:nvPr>
        </p:nvGraphicFramePr>
        <p:xfrm>
          <a:off x="2905139" y="2735279"/>
          <a:ext cx="2783392" cy="746877"/>
        </p:xfrm>
        <a:graphic>
          <a:graphicData uri="http://schemas.openxmlformats.org/presentationml/2006/ole">
            <mc:AlternateContent xmlns:mc="http://schemas.openxmlformats.org/markup-compatibility/2006">
              <mc:Choice xmlns:v="urn:schemas-microsoft-com:vml" Requires="v">
                <p:oleObj spid="_x0000_s8049" name="Equation" r:id="rId9" imgW="1905000" imgH="508000" progId="Equation.DSMT4">
                  <p:embed/>
                </p:oleObj>
              </mc:Choice>
              <mc:Fallback>
                <p:oleObj name="Equation" r:id="rId9" imgW="1905000" imgH="5080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05139" y="2735279"/>
                        <a:ext cx="2783392" cy="746877"/>
                      </a:xfrm>
                      <a:prstGeom prst="rect">
                        <a:avLst/>
                      </a:prstGeom>
                      <a:noFill/>
                    </p:spPr>
                  </p:pic>
                </p:oleObj>
              </mc:Fallback>
            </mc:AlternateContent>
          </a:graphicData>
        </a:graphic>
      </p:graphicFrame>
      <p:sp>
        <p:nvSpPr>
          <p:cNvPr id="17" name="Rectangle 12"/>
          <p:cNvSpPr>
            <a:spLocks noChangeArrowheads="1"/>
          </p:cNvSpPr>
          <p:nvPr/>
        </p:nvSpPr>
        <p:spPr bwMode="auto">
          <a:xfrm>
            <a:off x="3196045" y="327923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8" name="下箭头 17"/>
          <p:cNvSpPr/>
          <p:nvPr/>
        </p:nvSpPr>
        <p:spPr>
          <a:xfrm>
            <a:off x="4140079" y="2038989"/>
            <a:ext cx="313509" cy="374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39328" y="3441997"/>
            <a:ext cx="2319866" cy="369332"/>
          </a:xfrm>
          <a:prstGeom prst="rect">
            <a:avLst/>
          </a:prstGeom>
          <a:noFill/>
          <a:ln>
            <a:noFill/>
          </a:ln>
        </p:spPr>
        <p:txBody>
          <a:bodyPr wrap="none" rtlCol="0">
            <a:spAutoFit/>
          </a:bodyPr>
          <a:lstStyle/>
          <a:p>
            <a:pPr marL="285750" indent="-285750">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无外力时方程的解</a:t>
            </a:r>
            <a:endParaRPr lang="zh-CN" altLang="en-US" dirty="0">
              <a:latin typeface="Arial" panose="020B0604020202020204" pitchFamily="34" charset="0"/>
              <a:ea typeface="黑体" panose="02010609060101010101" pitchFamily="49" charset="-122"/>
            </a:endParaRPr>
          </a:p>
        </p:txBody>
      </p:sp>
      <p:graphicFrame>
        <p:nvGraphicFramePr>
          <p:cNvPr id="19" name="对象 18"/>
          <p:cNvGraphicFramePr>
            <a:graphicFrameLocks noChangeAspect="1"/>
          </p:cNvGraphicFramePr>
          <p:nvPr>
            <p:extLst>
              <p:ext uri="{D42A27DB-BD31-4B8C-83A1-F6EECF244321}">
                <p14:modId xmlns:p14="http://schemas.microsoft.com/office/powerpoint/2010/main" val="2463818398"/>
              </p:ext>
            </p:extLst>
          </p:nvPr>
        </p:nvGraphicFramePr>
        <p:xfrm>
          <a:off x="871596" y="4794865"/>
          <a:ext cx="2108757" cy="724728"/>
        </p:xfrm>
        <a:graphic>
          <a:graphicData uri="http://schemas.openxmlformats.org/presentationml/2006/ole">
            <mc:AlternateContent xmlns:mc="http://schemas.openxmlformats.org/markup-compatibility/2006">
              <mc:Choice xmlns:v="urn:schemas-microsoft-com:vml" Requires="v">
                <p:oleObj spid="_x0000_s8050" name="Equation" r:id="rId11" imgW="1330183" imgH="456412" progId="Equation.DSMT4">
                  <p:embed/>
                </p:oleObj>
              </mc:Choice>
              <mc:Fallback>
                <p:oleObj name="Equation" r:id="rId11" imgW="1330183" imgH="456412" progId="Equation.DSMT4">
                  <p:embed/>
                  <p:pic>
                    <p:nvPicPr>
                      <p:cNvPr id="0" name=""/>
                      <p:cNvPicPr/>
                      <p:nvPr/>
                    </p:nvPicPr>
                    <p:blipFill>
                      <a:blip r:embed="rId12"/>
                      <a:stretch>
                        <a:fillRect/>
                      </a:stretch>
                    </p:blipFill>
                    <p:spPr>
                      <a:xfrm>
                        <a:off x="871596" y="4794865"/>
                        <a:ext cx="2108757" cy="724728"/>
                      </a:xfrm>
                      <a:prstGeom prst="rect">
                        <a:avLst/>
                      </a:prstGeom>
                    </p:spPr>
                  </p:pic>
                </p:oleObj>
              </mc:Fallback>
            </mc:AlternateContent>
          </a:graphicData>
        </a:graphic>
      </p:graphicFrame>
      <p:graphicFrame>
        <p:nvGraphicFramePr>
          <p:cNvPr id="22" name="对象 21"/>
          <p:cNvGraphicFramePr>
            <a:graphicFrameLocks noChangeAspect="1"/>
          </p:cNvGraphicFramePr>
          <p:nvPr>
            <p:extLst>
              <p:ext uri="{D42A27DB-BD31-4B8C-83A1-F6EECF244321}">
                <p14:modId xmlns:p14="http://schemas.microsoft.com/office/powerpoint/2010/main" val="2793606832"/>
              </p:ext>
            </p:extLst>
          </p:nvPr>
        </p:nvGraphicFramePr>
        <p:xfrm>
          <a:off x="534282" y="3953412"/>
          <a:ext cx="2661763" cy="725502"/>
        </p:xfrm>
        <a:graphic>
          <a:graphicData uri="http://schemas.openxmlformats.org/presentationml/2006/ole">
            <mc:AlternateContent xmlns:mc="http://schemas.openxmlformats.org/markup-compatibility/2006">
              <mc:Choice xmlns:v="urn:schemas-microsoft-com:vml" Requires="v">
                <p:oleObj spid="_x0000_s8051" name="Equation" r:id="rId13" imgW="1776930" imgH="484803" progId="Equation.DSMT4">
                  <p:embed/>
                </p:oleObj>
              </mc:Choice>
              <mc:Fallback>
                <p:oleObj name="Equation" r:id="rId13" imgW="1776930" imgH="484803" progId="Equation.DSMT4">
                  <p:embed/>
                  <p:pic>
                    <p:nvPicPr>
                      <p:cNvPr id="0" name=""/>
                      <p:cNvPicPr/>
                      <p:nvPr/>
                    </p:nvPicPr>
                    <p:blipFill>
                      <a:blip r:embed="rId14"/>
                      <a:stretch>
                        <a:fillRect/>
                      </a:stretch>
                    </p:blipFill>
                    <p:spPr>
                      <a:xfrm>
                        <a:off x="534282" y="3953412"/>
                        <a:ext cx="2661763" cy="725502"/>
                      </a:xfrm>
                      <a:prstGeom prst="rect">
                        <a:avLst/>
                      </a:prstGeom>
                    </p:spPr>
                  </p:pic>
                </p:oleObj>
              </mc:Fallback>
            </mc:AlternateContent>
          </a:graphicData>
        </a:graphic>
      </p:graphicFrame>
      <p:sp>
        <p:nvSpPr>
          <p:cNvPr id="32" name="文本框 31"/>
          <p:cNvSpPr txBox="1"/>
          <p:nvPr/>
        </p:nvSpPr>
        <p:spPr>
          <a:xfrm>
            <a:off x="114731" y="5689441"/>
            <a:ext cx="9004672" cy="869533"/>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能量在离散结构中的传播速度是</a:t>
            </a:r>
            <a:r>
              <a:rPr lang="zh-CN" altLang="en-US" dirty="0">
                <a:latin typeface="Arial" panose="020B0604020202020204" pitchFamily="34" charset="0"/>
                <a:ea typeface="黑体" panose="02010609060101010101" pitchFamily="49" charset="-122"/>
              </a:rPr>
              <a:t>有限的，某个自由度上有扰动，在较小的时间内，必然只能传播到有限的</a:t>
            </a:r>
            <a:r>
              <a:rPr lang="zh-CN" altLang="en-US" dirty="0" smtClean="0">
                <a:latin typeface="Arial" panose="020B0604020202020204" pitchFamily="34" charset="0"/>
                <a:ea typeface="黑体" panose="02010609060101010101" pitchFamily="49" charset="-122"/>
              </a:rPr>
              <a:t>自由度，所以</a:t>
            </a:r>
            <a:r>
              <a:rPr lang="en-US" altLang="zh-CN" dirty="0" smtClean="0">
                <a:solidFill>
                  <a:srgbClr val="FF0000"/>
                </a:solidFill>
                <a:latin typeface="Arial" panose="020B0604020202020204" pitchFamily="34" charset="0"/>
                <a:ea typeface="黑体" panose="02010609060101010101" pitchFamily="49" charset="-122"/>
              </a:rPr>
              <a:t>T</a:t>
            </a:r>
            <a:r>
              <a:rPr lang="zh-CN" altLang="en-US" dirty="0" smtClean="0">
                <a:solidFill>
                  <a:srgbClr val="FF0000"/>
                </a:solidFill>
                <a:latin typeface="Arial" panose="020B0604020202020204" pitchFamily="34" charset="0"/>
                <a:ea typeface="黑体" panose="02010609060101010101" pitchFamily="49" charset="-122"/>
              </a:rPr>
              <a:t>矩阵一定是稀疏矩阵</a:t>
            </a:r>
            <a:endParaRPr lang="zh-CN" altLang="en-US" dirty="0">
              <a:solidFill>
                <a:srgbClr val="FF0000"/>
              </a:solidFill>
              <a:latin typeface="Arial" panose="020B0604020202020204" pitchFamily="34" charset="0"/>
              <a:ea typeface="黑体" panose="02010609060101010101" pitchFamily="49" charset="-122"/>
            </a:endParaRPr>
          </a:p>
        </p:txBody>
      </p:sp>
    </p:spTree>
    <p:extLst>
      <p:ext uri="{BB962C8B-B14F-4D97-AF65-F5344CB8AC3E}">
        <p14:creationId xmlns:p14="http://schemas.microsoft.com/office/powerpoint/2010/main" val="3016953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文本框 3"/>
          <p:cNvSpPr txBox="1"/>
          <p:nvPr/>
        </p:nvSpPr>
        <p:spPr>
          <a:xfrm>
            <a:off x="329240" y="135672"/>
            <a:ext cx="7935193" cy="584775"/>
          </a:xfrm>
          <a:prstGeom prst="rect">
            <a:avLst/>
          </a:prstGeom>
          <a:noFill/>
        </p:spPr>
        <p:txBody>
          <a:bodyPr wrap="square" rtlCol="0">
            <a:spAutoFit/>
          </a:bodyPr>
          <a:lstStyle/>
          <a:p>
            <a:pPr lvl="0">
              <a:defRPr/>
            </a:pPr>
            <a:r>
              <a:rPr lang="en-US" altLang="zh-CN" sz="3200" b="1" dirty="0">
                <a:solidFill>
                  <a:srgbClr val="7E2C8B"/>
                </a:solidFill>
                <a:latin typeface="黑体" panose="02010609060101010101" pitchFamily="49" charset="-122"/>
                <a:ea typeface="黑体" panose="02010609060101010101" pitchFamily="49" charset="-122"/>
              </a:rPr>
              <a:t>2</a:t>
            </a:r>
            <a:r>
              <a:rPr kumimoji="0" lang="en-US" altLang="zh-CN" sz="3200" b="1" i="0" u="none" strike="noStrike" kern="1200" cap="none" spc="0" normalizeH="0" baseline="0" noProof="0" dirty="0" smtClean="0">
                <a:ln>
                  <a:noFill/>
                </a:ln>
                <a:solidFill>
                  <a:srgbClr val="7E2C8B"/>
                </a:solidFill>
                <a:effectLst/>
                <a:uLnTx/>
                <a:uFillTx/>
                <a:latin typeface="黑体" panose="02010609060101010101" pitchFamily="49" charset="-122"/>
                <a:ea typeface="黑体" panose="02010609060101010101" pitchFamily="49" charset="-122"/>
              </a:rPr>
              <a:t>.</a:t>
            </a:r>
            <a:r>
              <a:rPr lang="zh-CN" altLang="en-US" sz="3200" b="1" dirty="0">
                <a:solidFill>
                  <a:srgbClr val="7E2C8B"/>
                </a:solidFill>
                <a:latin typeface="黑体" panose="02010609060101010101" pitchFamily="49" charset="-122"/>
                <a:ea typeface="黑体" panose="02010609060101010101" pitchFamily="49" charset="-122"/>
              </a:rPr>
              <a:t>文献</a:t>
            </a:r>
            <a:r>
              <a:rPr lang="zh-CN" altLang="en-US" sz="3200" b="1" dirty="0" smtClean="0">
                <a:solidFill>
                  <a:srgbClr val="7E2C8B"/>
                </a:solidFill>
                <a:latin typeface="黑体" panose="02010609060101010101" pitchFamily="49" charset="-122"/>
                <a:ea typeface="黑体" panose="02010609060101010101" pitchFamily="49" charset="-122"/>
              </a:rPr>
              <a:t>调研：</a:t>
            </a:r>
            <a:r>
              <a:rPr lang="zh-CN" altLang="en-US" sz="2000" b="1" dirty="0">
                <a:solidFill>
                  <a:srgbClr val="7E2C8B"/>
                </a:solidFill>
                <a:latin typeface="黑体" panose="02010609060101010101" pitchFamily="49" charset="-122"/>
                <a:ea typeface="黑体" panose="02010609060101010101" pitchFamily="49" charset="-122"/>
              </a:rPr>
              <a:t>利用</a:t>
            </a:r>
            <a:r>
              <a:rPr lang="zh-CN" altLang="en-US" sz="2000" b="1" dirty="0" smtClean="0">
                <a:solidFill>
                  <a:srgbClr val="7E2C8B"/>
                </a:solidFill>
                <a:latin typeface="黑体" panose="02010609060101010101" pitchFamily="49" charset="-122"/>
                <a:ea typeface="黑体" panose="02010609060101010101" pitchFamily="49" charset="-122"/>
              </a:rPr>
              <a:t>矩阵指数</a:t>
            </a:r>
            <a:r>
              <a:rPr lang="zh-CN" altLang="en-US" sz="2000" b="1" dirty="0">
                <a:solidFill>
                  <a:srgbClr val="7E2C8B"/>
                </a:solidFill>
                <a:latin typeface="黑体" panose="02010609060101010101" pitchFamily="49" charset="-122"/>
                <a:ea typeface="黑体" panose="02010609060101010101" pitchFamily="49" charset="-122"/>
              </a:rPr>
              <a:t>的物理意义简化计算</a:t>
            </a:r>
          </a:p>
        </p:txBody>
      </p:sp>
      <p:sp>
        <p:nvSpPr>
          <p:cNvPr id="13" name="灯片编号占位符 12"/>
          <p:cNvSpPr>
            <a:spLocks noGrp="1"/>
          </p:cNvSpPr>
          <p:nvPr>
            <p:ph type="sldNum" sz="quarter" idx="12"/>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黑体" panose="02010609060101010101" pitchFamily="49" charset="-122"/>
                <a:ea typeface="黑体" panose="02010609060101010101" pitchFamily="49" charset="-122"/>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dirty="0">
              <a:ln>
                <a:noFill/>
              </a:ln>
              <a:solidFill>
                <a:prstClr val="black">
                  <a:tint val="75000"/>
                </a:prstClr>
              </a:solidFill>
              <a:effectLst/>
              <a:uLnTx/>
              <a:uFillTx/>
              <a:latin typeface="黑体" panose="02010609060101010101" pitchFamily="49" charset="-122"/>
              <a:ea typeface="黑体" panose="02010609060101010101" pitchFamily="49" charset="-122"/>
            </a:endParaRPr>
          </a:p>
        </p:txBody>
      </p:sp>
      <p:sp>
        <p:nvSpPr>
          <p:cNvPr id="2" name="Rectangle 7"/>
          <p:cNvSpPr>
            <a:spLocks noChangeArrowheads="1"/>
          </p:cNvSpPr>
          <p:nvPr/>
        </p:nvSpPr>
        <p:spPr bwMode="auto">
          <a:xfrm>
            <a:off x="3351443" y="17591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12"/>
          <p:cNvSpPr>
            <a:spLocks noChangeArrowheads="1"/>
          </p:cNvSpPr>
          <p:nvPr/>
        </p:nvSpPr>
        <p:spPr bwMode="auto">
          <a:xfrm>
            <a:off x="3196045" y="327923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文本框 31"/>
          <p:cNvSpPr txBox="1"/>
          <p:nvPr/>
        </p:nvSpPr>
        <p:spPr>
          <a:xfrm>
            <a:off x="0" y="889599"/>
            <a:ext cx="9004672" cy="1338828"/>
          </a:xfrm>
          <a:prstGeom prst="rect">
            <a:avLst/>
          </a:prstGeom>
          <a:noFill/>
          <a:ln>
            <a:noFill/>
          </a:ln>
        </p:spPr>
        <p:txBody>
          <a:bodyPr wrap="square" rtlCol="0">
            <a:spAutoFit/>
          </a:bodyPr>
          <a:lstStyle/>
          <a:p>
            <a:pPr marL="285750" indent="-285750">
              <a:lnSpc>
                <a:spcPct val="150000"/>
              </a:lnSpc>
              <a:buFont typeface="Wingdings" panose="05000000000000000000" pitchFamily="2" charset="2"/>
              <a:buChar char="Ø"/>
            </a:pPr>
            <a:r>
              <a:rPr lang="zh-CN" altLang="en-US" dirty="0" smtClean="0">
                <a:latin typeface="Arial" panose="020B0604020202020204" pitchFamily="34" charset="0"/>
                <a:ea typeface="黑体" panose="02010609060101010101" pitchFamily="49" charset="-122"/>
              </a:rPr>
              <a:t>实际</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的迭代求解结果为满阵，是由于计算误差导致的，因此每迭代一步，就对计算结果误差进行清零，可以保持</a:t>
            </a:r>
            <a:r>
              <a:rPr lang="en-US" altLang="zh-CN" dirty="0" smtClean="0">
                <a:latin typeface="Arial" panose="020B0604020202020204" pitchFamily="34" charset="0"/>
                <a:ea typeface="黑体" panose="02010609060101010101" pitchFamily="49" charset="-122"/>
              </a:rPr>
              <a:t>T</a:t>
            </a:r>
            <a:r>
              <a:rPr lang="zh-CN" altLang="en-US" dirty="0" smtClean="0">
                <a:latin typeface="Arial" panose="020B0604020202020204" pitchFamily="34" charset="0"/>
                <a:ea typeface="黑体" panose="02010609060101010101" pitchFamily="49" charset="-122"/>
              </a:rPr>
              <a:t>矩阵的稀疏性，同时按照稀疏矩阵乘法运算有利于提高运算效率；</a:t>
            </a:r>
            <a:endParaRPr lang="zh-CN" altLang="en-US" dirty="0">
              <a:solidFill>
                <a:srgbClr val="FF0000"/>
              </a:solidFill>
              <a:latin typeface="Arial" panose="020B0604020202020204" pitchFamily="34" charset="0"/>
              <a:ea typeface="黑体" panose="02010609060101010101" pitchFamily="49" charset="-122"/>
            </a:endParaRPr>
          </a:p>
        </p:txBody>
      </p:sp>
      <p:grpSp>
        <p:nvGrpSpPr>
          <p:cNvPr id="11" name="组合 10"/>
          <p:cNvGrpSpPr/>
          <p:nvPr/>
        </p:nvGrpSpPr>
        <p:grpSpPr>
          <a:xfrm>
            <a:off x="2885956" y="2628666"/>
            <a:ext cx="2821760" cy="1524423"/>
            <a:chOff x="2037622" y="2506789"/>
            <a:chExt cx="2821760" cy="1524423"/>
          </a:xfrm>
        </p:grpSpPr>
        <p:sp>
          <p:nvSpPr>
            <p:cNvPr id="6" name="Rectangle 2"/>
            <p:cNvSpPr>
              <a:spLocks noChangeArrowheads="1"/>
            </p:cNvSpPr>
            <p:nvPr/>
          </p:nvSpPr>
          <p:spPr bwMode="auto">
            <a:xfrm>
              <a:off x="2037622" y="2506789"/>
              <a:ext cx="26276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iter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0;iter&lt;</a:t>
              </a:r>
              <a:r>
                <a:rPr kumimoji="0" lang="en-US" altLang="zh-CN"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N;iter</a:t>
              </a: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1818642139"/>
                </p:ext>
              </p:extLst>
            </p:nvPr>
          </p:nvGraphicFramePr>
          <p:xfrm>
            <a:off x="2644775" y="2932113"/>
            <a:ext cx="1689100" cy="331787"/>
          </p:xfrm>
          <a:graphic>
            <a:graphicData uri="http://schemas.openxmlformats.org/presentationml/2006/ole">
              <mc:AlternateContent xmlns:mc="http://schemas.openxmlformats.org/markup-compatibility/2006">
                <mc:Choice xmlns:v="urn:schemas-microsoft-com:vml" Requires="v">
                  <p:oleObj spid="_x0000_s9389" name="Equation" r:id="rId4" imgW="1155600" imgH="228600" progId="Equation.DSMT4">
                    <p:embed/>
                  </p:oleObj>
                </mc:Choice>
                <mc:Fallback>
                  <p:oleObj name="Equation" r:id="rId4" imgW="1155600" imgH="228600" progId="Equation.DSMT4">
                    <p:embed/>
                    <p:pic>
                      <p:nvPicPr>
                        <p:cNvPr id="0" name="Object 1"/>
                        <p:cNvPicPr>
                          <a:picLocks noChangeAspect="1" noChangeArrowheads="1"/>
                        </p:cNvPicPr>
                        <p:nvPr/>
                      </p:nvPicPr>
                      <p:blipFill>
                        <a:blip r:embed="rId5"/>
                        <a:srcRect/>
                        <a:stretch>
                          <a:fillRect/>
                        </a:stretch>
                      </p:blipFill>
                      <p:spPr bwMode="auto">
                        <a:xfrm>
                          <a:off x="2644775" y="2932113"/>
                          <a:ext cx="1689100" cy="331787"/>
                        </a:xfrm>
                        <a:prstGeom prst="rect">
                          <a:avLst/>
                        </a:prstGeom>
                        <a:noFill/>
                      </p:spPr>
                    </p:pic>
                  </p:oleObj>
                </mc:Fallback>
              </mc:AlternateContent>
            </a:graphicData>
          </a:graphic>
        </p:graphicFrame>
        <p:sp>
          <p:nvSpPr>
            <p:cNvPr id="21" name="文本框 20"/>
            <p:cNvSpPr txBox="1"/>
            <p:nvPr/>
          </p:nvSpPr>
          <p:spPr>
            <a:xfrm>
              <a:off x="2555966" y="3159178"/>
              <a:ext cx="2303416" cy="872034"/>
            </a:xfrm>
            <a:prstGeom prst="rect">
              <a:avLst/>
            </a:prstGeom>
            <a:noFill/>
            <a:ln>
              <a:noFill/>
            </a:ln>
          </p:spPr>
          <p:txBody>
            <a:bodyPr wrap="square" rtlCol="0">
              <a:spAutoFit/>
            </a:bodyPr>
            <a:lstStyle/>
            <a:p>
              <a:pPr>
                <a:lnSpc>
                  <a:spcPct val="150000"/>
                </a:lnSpc>
              </a:pPr>
              <a:r>
                <a:rPr lang="en-US" altLang="zh-CN" i="1" dirty="0" smtClean="0">
                  <a:latin typeface="Times New Roman" panose="02020603050405020304" pitchFamily="18" charset="0"/>
                  <a:ea typeface="黑体" panose="02010609060101010101" pitchFamily="49" charset="-122"/>
                  <a:cs typeface="Times New Roman" panose="02020603050405020304" pitchFamily="18" charset="0"/>
                </a:rPr>
                <a:t>Ta</a:t>
              </a:r>
              <a:r>
                <a:rPr lang="zh-CN" altLang="en-US" dirty="0" smtClean="0">
                  <a:latin typeface="Arial" panose="020B0604020202020204" pitchFamily="34" charset="0"/>
                  <a:ea typeface="黑体" panose="02010609060101010101" pitchFamily="49" charset="-122"/>
                </a:rPr>
                <a:t>矩阵稀疏化；</a:t>
              </a:r>
              <a:endParaRPr lang="en-US" altLang="zh-CN" dirty="0" smtClean="0">
                <a:latin typeface="Arial" panose="020B0604020202020204" pitchFamily="34" charset="0"/>
                <a:ea typeface="黑体" panose="02010609060101010101" pitchFamily="49" charset="-122"/>
              </a:endParaRPr>
            </a:p>
            <a:p>
              <a:pPr>
                <a:lnSpc>
                  <a:spcPct val="150000"/>
                </a:lnSpc>
              </a:pPr>
              <a:endParaRPr lang="zh-CN" altLang="en-US" dirty="0">
                <a:latin typeface="Arial" panose="020B0604020202020204" pitchFamily="34" charset="0"/>
                <a:ea typeface="黑体" panose="02010609060101010101" pitchFamily="49" charset="-122"/>
              </a:endParaRPr>
            </a:p>
          </p:txBody>
        </p:sp>
        <p:sp>
          <p:nvSpPr>
            <p:cNvPr id="23" name="Rectangle 2"/>
            <p:cNvSpPr>
              <a:spLocks noChangeArrowheads="1"/>
            </p:cNvSpPr>
            <p:nvPr/>
          </p:nvSpPr>
          <p:spPr bwMode="auto">
            <a:xfrm>
              <a:off x="2037622" y="3612565"/>
              <a:ext cx="5180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zh-CN"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end</a:t>
              </a:r>
              <a:endParaRPr kumimoji="0" lang="en-US" altLang="zh-CN" sz="2400" b="0" i="0" u="none" strike="noStrike" cap="none" normalizeH="0" baseline="0" dirty="0" smtClean="0">
                <a:ln>
                  <a:noFill/>
                </a:ln>
                <a:solidFill>
                  <a:schemeClr val="tx1"/>
                </a:solidFill>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189644883"/>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21298</TotalTime>
  <Words>3816</Words>
  <Application>Microsoft Office PowerPoint</Application>
  <PresentationFormat>全屏显示(4:3)</PresentationFormat>
  <Paragraphs>559</Paragraphs>
  <Slides>40</Slides>
  <Notes>40</Notes>
  <HiddenSlides>0</HiddenSlides>
  <MMClips>3</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2</vt:i4>
      </vt:variant>
      <vt:variant>
        <vt:lpstr>幻灯片标题</vt:lpstr>
      </vt:variant>
      <vt:variant>
        <vt:i4>40</vt:i4>
      </vt:variant>
    </vt:vector>
  </HeadingPairs>
  <TitlesOfParts>
    <vt:vector size="58" baseType="lpstr">
      <vt:lpstr>等线</vt:lpstr>
      <vt:lpstr>等线 Light</vt:lpstr>
      <vt:lpstr>SimHei</vt:lpstr>
      <vt:lpstr>SimHei</vt:lpstr>
      <vt:lpstr>楷体</vt:lpstr>
      <vt:lpstr>宋体</vt:lpstr>
      <vt:lpstr>Arial</vt:lpstr>
      <vt:lpstr>Calibri</vt:lpstr>
      <vt:lpstr>Calibri Light</vt:lpstr>
      <vt:lpstr>Cambria Math</vt:lpstr>
      <vt:lpstr>Tiger</vt:lpstr>
      <vt:lpstr>Tiger Expert</vt:lpstr>
      <vt:lpstr>Times New Roman</vt:lpstr>
      <vt:lpstr>Wingdings</vt:lpstr>
      <vt:lpstr>1_Office 主题</vt:lpstr>
      <vt:lpstr>2_Office 主题</vt:lpstr>
      <vt:lpstr>Equation</vt:lpstr>
      <vt:lpstr>MathType 7.0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第七周讨论班</dc:title>
  <dc:creator>WangWanTing</dc:creator>
  <cp:lastModifiedBy>Linzx17</cp:lastModifiedBy>
  <cp:revision>1627</cp:revision>
  <dcterms:created xsi:type="dcterms:W3CDTF">2020-10-06T06:44:00Z</dcterms:created>
  <dcterms:modified xsi:type="dcterms:W3CDTF">2022-06-05T14:09:41Z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